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71" r:id="rId5"/>
    <p:sldId id="270" r:id="rId6"/>
    <p:sldId id="272" r:id="rId7"/>
    <p:sldId id="273" r:id="rId8"/>
    <p:sldId id="274" r:id="rId9"/>
    <p:sldId id="275" r:id="rId10"/>
    <p:sldId id="257" r:id="rId11"/>
    <p:sldId id="258" r:id="rId12"/>
    <p:sldId id="260" r:id="rId13"/>
    <p:sldId id="261" r:id="rId14"/>
    <p:sldId id="262" r:id="rId15"/>
    <p:sldId id="263" r:id="rId16"/>
    <p:sldId id="264" r:id="rId17"/>
    <p:sldId id="269" r:id="rId18"/>
    <p:sldId id="276" r:id="rId19"/>
    <p:sldId id="283" r:id="rId20"/>
    <p:sldId id="278" r:id="rId21"/>
    <p:sldId id="279" r:id="rId22"/>
    <p:sldId id="280" r:id="rId23"/>
    <p:sldId id="282" r:id="rId24"/>
    <p:sldId id="285" r:id="rId25"/>
    <p:sldId id="289" r:id="rId26"/>
    <p:sldId id="296" r:id="rId27"/>
    <p:sldId id="291" r:id="rId28"/>
    <p:sldId id="292" r:id="rId29"/>
    <p:sldId id="288" r:id="rId30"/>
    <p:sldId id="293" r:id="rId31"/>
    <p:sldId id="299" r:id="rId32"/>
    <p:sldId id="294" r:id="rId33"/>
    <p:sldId id="298" r:id="rId34"/>
    <p:sldId id="295" r:id="rId35"/>
    <p:sldId id="301" r:id="rId36"/>
    <p:sldId id="302" r:id="rId37"/>
    <p:sldId id="303" r:id="rId38"/>
    <p:sldId id="304" r:id="rId39"/>
    <p:sldId id="287" r:id="rId40"/>
    <p:sldId id="305" r:id="rId41"/>
    <p:sldId id="265" r:id="rId42"/>
    <p:sldId id="281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CC00"/>
    <a:srgbClr val="993300"/>
    <a:srgbClr val="CC0000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64" autoAdjust="0"/>
  </p:normalViewPr>
  <p:slideViewPr>
    <p:cSldViewPr>
      <p:cViewPr varScale="1">
        <p:scale>
          <a:sx n="107" d="100"/>
          <a:sy n="107" d="100"/>
        </p:scale>
        <p:origin x="173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6CE75-E98D-4648-86AE-E21731FFE1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6812-A6C4-4521-9216-754FD64B12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4E18-A6C1-4148-A428-99B3F701FB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4D384-A596-4863-B319-CF174BC9A5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F0AD50-C5D7-4B34-A640-BF3B97F794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E184-C721-48CA-BF4F-D0B2D74A2B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AAD5D-C59E-413E-82AE-597343C2E5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252B94-AD88-4A54-AB09-754FF9E385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AB00E-B2F8-4F93-980D-DE446895EE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1AF4A-174B-4019-869D-3AB2F62397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63A97-D777-4321-89D4-1183CEF4C9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8058F9-15BA-43E0-A737-AEDBF0F9DC4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elpmammy.ru/text-images/206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bankreceptov.ru/pic/skazki-0021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900igr.net/datai/literatura/Marshak/0008-013-Marshak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freelance.ru/img/portfolio/pics/00/0A/66/68155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elpmammy.ru/text-images/206.jpg" TargetMode="External"/><Relationship Id="rId13" Type="http://schemas.openxmlformats.org/officeDocument/2006/relationships/image" Target="../media/image6.jpeg"/><Relationship Id="rId18" Type="http://schemas.openxmlformats.org/officeDocument/2006/relationships/hyperlink" Target="http://bouquiniste.appee.ru/media/cardim926.jpg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10.jpeg"/><Relationship Id="rId7" Type="http://schemas.openxmlformats.org/officeDocument/2006/relationships/image" Target="../media/image4.jpeg"/><Relationship Id="rId12" Type="http://schemas.openxmlformats.org/officeDocument/2006/relationships/hyperlink" Target="http://alexgetti.narod.ru/imga055.jpg" TargetMode="External"/><Relationship Id="rId17" Type="http://schemas.openxmlformats.org/officeDocument/2006/relationships/image" Target="../media/image8.jpeg"/><Relationship Id="rId2" Type="http://schemas.openxmlformats.org/officeDocument/2006/relationships/hyperlink" Target="http://img-fotki.yandex.ru/get/3305/m2oo7.0/0_22f55_6059b741_L" TargetMode="External"/><Relationship Id="rId16" Type="http://schemas.openxmlformats.org/officeDocument/2006/relationships/hyperlink" Target="http://www.bookarchive.ru/uploads/posts/1252243351_1.jpg" TargetMode="External"/><Relationship Id="rId20" Type="http://schemas.openxmlformats.org/officeDocument/2006/relationships/hyperlink" Target="http://lib.rus.ec/i/58/109258/cove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ooksiti.net.ru/books/817375.jpg" TargetMode="External"/><Relationship Id="rId11" Type="http://schemas.openxmlformats.org/officeDocument/2006/relationships/image" Target="../media/image5.jpeg"/><Relationship Id="rId5" Type="http://schemas.openxmlformats.org/officeDocument/2006/relationships/image" Target="../media/image3.jpeg"/><Relationship Id="rId15" Type="http://schemas.openxmlformats.org/officeDocument/2006/relationships/image" Target="../media/image7.jpeg"/><Relationship Id="rId10" Type="http://schemas.openxmlformats.org/officeDocument/2006/relationships/hyperlink" Target="http://www.bookin.org.ru/book/62260.jpg" TargetMode="External"/><Relationship Id="rId19" Type="http://schemas.openxmlformats.org/officeDocument/2006/relationships/image" Target="../media/image9.jpeg"/><Relationship Id="rId4" Type="http://schemas.openxmlformats.org/officeDocument/2006/relationships/hyperlink" Target="http://www.char.ru/books/p606150.jpg" TargetMode="External"/><Relationship Id="rId9" Type="http://schemas.openxmlformats.org/officeDocument/2006/relationships/image" Target="../media/image1.jpeg"/><Relationship Id="rId14" Type="http://schemas.openxmlformats.org/officeDocument/2006/relationships/hyperlink" Target="http://covers.cnt.itdelo.com/a/as/ast/ast949693big.jpg" TargetMode="External"/><Relationship Id="rId22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hyperlink" Target="http://www.kinoru.ru/published/publicdata/KINORU1/attachments/SC/products_pictures/1291923357_quotDvenadtsat-mesyatsevquot-skazka-na-ldu-_enl.jpeg" TargetMode="External"/><Relationship Id="rId4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hyperlink" Target="http://img.labirint.ru/images/comments_pic/1021/01labsdnb1275003692.jpg" TargetMode="Externa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helpmammy.ru/text-images/206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://myphotos.ya1.ru/sunmix_Smile/myalbums/Jessica%20Alba/2.jpeg" TargetMode="External"/><Relationship Id="rId13" Type="http://schemas.openxmlformats.org/officeDocument/2006/relationships/hyperlink" Target="http://covers.cnt.itdelo.com/a/as/ast/ast949693big.jpg" TargetMode="External"/><Relationship Id="rId18" Type="http://schemas.openxmlformats.org/officeDocument/2006/relationships/hyperlink" Target="http://lib.rus.ec/i/58/109258/cover.jpg" TargetMode="External"/><Relationship Id="rId26" Type="http://schemas.openxmlformats.org/officeDocument/2006/relationships/hyperlink" Target="http://briticat.ru/stihi/marshak12.html" TargetMode="External"/><Relationship Id="rId3" Type="http://schemas.openxmlformats.org/officeDocument/2006/relationships/hyperlink" Target="http://s.io.ua/img_aa/small/0927/98/09279829_0.jpg" TargetMode="External"/><Relationship Id="rId21" Type="http://schemas.openxmlformats.org/officeDocument/2006/relationships/hyperlink" Target="http://cdn4.kindershopping.ru/Product/261/4310261/ProductPhoto-17245050/photo_medium.jpg" TargetMode="External"/><Relationship Id="rId7" Type="http://schemas.openxmlformats.org/officeDocument/2006/relationships/hyperlink" Target="http://www.bankreceptov.ru/pic/skazki-0021.jpg" TargetMode="External"/><Relationship Id="rId12" Type="http://schemas.openxmlformats.org/officeDocument/2006/relationships/hyperlink" Target="http://www.bookin.org.ru/bookin_jpg_bookin.jpg" TargetMode="External"/><Relationship Id="rId17" Type="http://schemas.openxmlformats.org/officeDocument/2006/relationships/hyperlink" Target="http://alexgetti.narod.ru/imga055.jpg" TargetMode="External"/><Relationship Id="rId25" Type="http://schemas.openxmlformats.org/officeDocument/2006/relationships/hyperlink" Target="http://img-samara.fotki.yandex.ru/get/3908/kranira.4/0_2184c_d6966c5d_L.jpg" TargetMode="External"/><Relationship Id="rId2" Type="http://schemas.openxmlformats.org/officeDocument/2006/relationships/hyperlink" Target="http://www.chudopredki.ru/1215-detskie-stikhi.-s.-marshak.html" TargetMode="External"/><Relationship Id="rId16" Type="http://schemas.openxmlformats.org/officeDocument/2006/relationships/hyperlink" Target="http://www.char.ru/books/606150_Dlya_detej_ot_3_do_10_let_-_-_s_Moi_lyubimye_skazki_Detskaya_nastolnaya_igra_Dvenadcat_mesyacev.jpg" TargetMode="External"/><Relationship Id="rId20" Type="http://schemas.openxmlformats.org/officeDocument/2006/relationships/hyperlink" Target="http://www.booksiti.net.ru/books/817375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.rus.ec/i/58/109258/i_007.jpg" TargetMode="External"/><Relationship Id="rId11" Type="http://schemas.openxmlformats.org/officeDocument/2006/relationships/hyperlink" Target="http://www.helpmammy.ru/text-images/206.jpg" TargetMode="External"/><Relationship Id="rId24" Type="http://schemas.openxmlformats.org/officeDocument/2006/relationships/hyperlink" Target="http://img-samara.fotki.yandex.ru/get/5808/mihtimak.a1/0_779e6_774a8bdd_XL" TargetMode="External"/><Relationship Id="rId5" Type="http://schemas.openxmlformats.org/officeDocument/2006/relationships/hyperlink" Target="http://smarshak.ru/books/h/h08/h08_01.jpg" TargetMode="External"/><Relationship Id="rId15" Type="http://schemas.openxmlformats.org/officeDocument/2006/relationships/hyperlink" Target="http://img-samara.fotki.yandex.ru/get/3305/m2oo7.0/0_22f55_6059b741_L" TargetMode="External"/><Relationship Id="rId23" Type="http://schemas.openxmlformats.org/officeDocument/2006/relationships/hyperlink" Target="http://s-marshak.ru/art/post/nabor/nabor05.jpg" TargetMode="External"/><Relationship Id="rId28" Type="http://schemas.openxmlformats.org/officeDocument/2006/relationships/hyperlink" Target="http://i.piccy.info/i3/f3/07/5461c422169c3cff1dbc53df17f2.jpeg" TargetMode="External"/><Relationship Id="rId10" Type="http://schemas.openxmlformats.org/officeDocument/2006/relationships/hyperlink" Target="http://s46.radikal.ru/i111/1008/43/2c3233c3e331.jpg" TargetMode="External"/><Relationship Id="rId19" Type="http://schemas.openxmlformats.org/officeDocument/2006/relationships/hyperlink" Target="http://www.bookarchive.ru/uploads/posts/1252243351_1.jpg" TargetMode="External"/><Relationship Id="rId4" Type="http://schemas.openxmlformats.org/officeDocument/2006/relationships/hyperlink" Target="http://s39.radikal.ru/i084/0904/84/4702d7daf003.jpg" TargetMode="External"/><Relationship Id="rId9" Type="http://schemas.openxmlformats.org/officeDocument/2006/relationships/hyperlink" Target="http://www.bochkavpechatleniy.com/data/photo/23142/marshak-2_original.jpg" TargetMode="External"/><Relationship Id="rId14" Type="http://schemas.openxmlformats.org/officeDocument/2006/relationships/hyperlink" Target="http://bouquiniste.appee.ru/media/cardim926.jpg" TargetMode="External"/><Relationship Id="rId22" Type="http://schemas.openxmlformats.org/officeDocument/2006/relationships/hyperlink" Target="http://read.ru/covers_rr/b/36/38/583836.jpg" TargetMode="External"/><Relationship Id="rId27" Type="http://schemas.openxmlformats.org/officeDocument/2006/relationships/hyperlink" Target="http://schools.keldysh.ru/d-mm00-31/praktika/dom.htm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ntika.su/pictures/10061_1.jpg" TargetMode="External"/><Relationship Id="rId13" Type="http://schemas.openxmlformats.org/officeDocument/2006/relationships/hyperlink" Target="http://www.teremok.in/Pisateli/Rus_Pisateli/Marshak/Ne_tak.htm" TargetMode="External"/><Relationship Id="rId18" Type="http://schemas.openxmlformats.org/officeDocument/2006/relationships/hyperlink" Target="http://s55.radikal.ru/i147/0912/12/80cac3285018.jpg" TargetMode="External"/><Relationship Id="rId3" Type="http://schemas.openxmlformats.org/officeDocument/2006/relationships/hyperlink" Target="http://img-samara.fotki.yandex.ru/get/4705/mihtimak.8e/0_76354_fa973cfa_XL" TargetMode="External"/><Relationship Id="rId21" Type="http://schemas.openxmlformats.org/officeDocument/2006/relationships/hyperlink" Target="http://d1.endata.cx/data/games/26035/28-%D1%80%D0%B2%D0%B7%D1%89%D0%BD%D1%8C%D0%B6.jpg" TargetMode="External"/><Relationship Id="rId7" Type="http://schemas.openxmlformats.org/officeDocument/2006/relationships/hyperlink" Target="http://f8.ifotki.info/org/ff484cec615264307486bb1a1e02b0abbc81cc83950152.jpg" TargetMode="External"/><Relationship Id="rId12" Type="http://schemas.openxmlformats.org/officeDocument/2006/relationships/hyperlink" Target="http://i046.radikal.ru/0910/2a/c1453d8b3d33.jpg" TargetMode="External"/><Relationship Id="rId17" Type="http://schemas.openxmlformats.org/officeDocument/2006/relationships/hyperlink" Target="http://illustrators.ru/illustrations/336463_original.jpg?1303846223" TargetMode="External"/><Relationship Id="rId2" Type="http://schemas.openxmlformats.org/officeDocument/2006/relationships/hyperlink" Target="http://www.ircenter.ru/files/products/pics/56203/previews/26005.jpg" TargetMode="External"/><Relationship Id="rId16" Type="http://schemas.openxmlformats.org/officeDocument/2006/relationships/hyperlink" Target="http://s44.radikal.ru/i106/0912/15/300ba32fc6d0.jpg" TargetMode="External"/><Relationship Id="rId20" Type="http://schemas.openxmlformats.org/officeDocument/2006/relationships/hyperlink" Target="http://www.luzina.kiev.ua/img/gallery/sources/20080304092817398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happy-school.ru/publ/marshak_c_urok_vezhlivosti/11-1-0-2355" TargetMode="External"/><Relationship Id="rId11" Type="http://schemas.openxmlformats.org/officeDocument/2006/relationships/hyperlink" Target="http://lib.rus.ec/i/47/233147/i_049.jpg" TargetMode="External"/><Relationship Id="rId5" Type="http://schemas.openxmlformats.org/officeDocument/2006/relationships/hyperlink" Target="http://www.char.ru/books/161575_Urok_vezhlivosti.jpg" TargetMode="External"/><Relationship Id="rId15" Type="http://schemas.openxmlformats.org/officeDocument/2006/relationships/hyperlink" Target="http://img-samara.fotki.yandex.ru/get/5905/paschenckoelena.4/0_6ba82_383a95ef_L.jpg" TargetMode="External"/><Relationship Id="rId10" Type="http://schemas.openxmlformats.org/officeDocument/2006/relationships/hyperlink" Target="http://www.wisdomcode.ru/poetry/authors/54902.html?page=2" TargetMode="External"/><Relationship Id="rId19" Type="http://schemas.openxmlformats.org/officeDocument/2006/relationships/hyperlink" Target="http://sofa.lk.net/skazki/Koshkin_dom/oblozhka3-front.jpg" TargetMode="External"/><Relationship Id="rId4" Type="http://schemas.openxmlformats.org/officeDocument/2006/relationships/hyperlink" Target="http://www.libex.ru/dimg/18825.jpg" TargetMode="External"/><Relationship Id="rId9" Type="http://schemas.openxmlformats.org/officeDocument/2006/relationships/hyperlink" Target="http://www.profistart.ru/ps/blog/6371.html" TargetMode="External"/><Relationship Id="rId14" Type="http://schemas.openxmlformats.org/officeDocument/2006/relationships/hyperlink" Target="http://www.planetaskazok.ru/images/stories/marshak/ne_tak/img_1.j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bm.img.com.ua/dnevnik/photo/3368145/62/24362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g0.liveinternet.ru/images/attach/c/1/54/563/54563544_2891g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electrovenik.ru/gallery/Utyug-TEFAL-FV-2115_STY1ODk5VGk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static.diary.ru/userdir/6/6/1/3/661373/3285811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s46.radikal.ru/i111/1008/43/2c3233c3e331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16463" y="1484312"/>
            <a:ext cx="4176712" cy="3168823"/>
          </a:xfrm>
        </p:spPr>
        <p:txBody>
          <a:bodyPr/>
          <a:lstStyle/>
          <a:p>
            <a:r>
              <a:rPr lang="ru-RU" sz="4000" b="1" dirty="0">
                <a:solidFill>
                  <a:srgbClr val="000099"/>
                </a:solidFill>
              </a:rPr>
              <a:t>Самуил</a:t>
            </a:r>
            <a:br>
              <a:rPr lang="ru-RU" sz="4000" b="1" dirty="0">
                <a:solidFill>
                  <a:srgbClr val="000099"/>
                </a:solidFill>
              </a:rPr>
            </a:br>
            <a:r>
              <a:rPr lang="ru-RU" sz="4000" b="1" dirty="0">
                <a:solidFill>
                  <a:srgbClr val="000099"/>
                </a:solidFill>
              </a:rPr>
              <a:t>Маршак – основоположник детской литературы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32363" y="476250"/>
            <a:ext cx="3746500" cy="863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dirty="0">
                <a:solidFill>
                  <a:srgbClr val="000099"/>
                </a:solidFill>
              </a:rPr>
              <a:t>Библиотечный урок</a:t>
            </a:r>
          </a:p>
        </p:txBody>
      </p:sp>
      <p:pic>
        <p:nvPicPr>
          <p:cNvPr id="2053" name="Picture 5" descr="Картинка 22 из 130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908050"/>
            <a:ext cx="3667125" cy="485775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572000" y="5084763"/>
            <a:ext cx="3960813" cy="12969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r"/>
            <a:r>
              <a:rPr lang="ru-RU" sz="1400" dirty="0">
                <a:solidFill>
                  <a:srgbClr val="0033CC"/>
                </a:solidFill>
                <a:latin typeface="Verdana" pitchFamily="34" charset="0"/>
              </a:rPr>
              <a:t>Автор: </a:t>
            </a:r>
            <a:r>
              <a:rPr lang="ru-RU" sz="1400" dirty="0" err="1">
                <a:solidFill>
                  <a:srgbClr val="0033CC"/>
                </a:solidFill>
                <a:latin typeface="Verdana" pitchFamily="34" charset="0"/>
              </a:rPr>
              <a:t>Машгутова</a:t>
            </a:r>
            <a:r>
              <a:rPr lang="ru-RU" sz="1400" dirty="0">
                <a:solidFill>
                  <a:srgbClr val="0033CC"/>
                </a:solidFill>
                <a:latin typeface="Verdana" pitchFamily="34" charset="0"/>
              </a:rPr>
              <a:t> Г.К.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659563" y="274638"/>
            <a:ext cx="2027237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888" y="1600200"/>
            <a:ext cx="442912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8313" y="3544888"/>
            <a:ext cx="2376487" cy="33131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/>
          </a:p>
          <a:p>
            <a:pPr algn="ctr"/>
            <a:r>
              <a:rPr lang="ru-RU" sz="2400" b="1"/>
              <a:t>Мой</a:t>
            </a:r>
            <a:br>
              <a:rPr lang="ru-RU" sz="2400" b="1"/>
            </a:br>
            <a:r>
              <a:rPr lang="ru-RU" sz="2400" b="1"/>
              <a:t>Веселый,</a:t>
            </a:r>
            <a:br>
              <a:rPr lang="ru-RU" sz="2400" b="1"/>
            </a:br>
            <a:r>
              <a:rPr lang="ru-RU" sz="2400" b="1"/>
              <a:t>Звонкий</a:t>
            </a:r>
            <a:br>
              <a:rPr lang="ru-RU" sz="2400" b="1"/>
            </a:br>
            <a:r>
              <a:rPr lang="ru-RU" sz="2400" b="1"/>
              <a:t>Мяч,</a:t>
            </a:r>
            <a:br>
              <a:rPr lang="ru-RU" sz="2400" b="1"/>
            </a:br>
            <a:r>
              <a:rPr lang="ru-RU" sz="2400" b="1"/>
              <a:t>Ты куда</a:t>
            </a:r>
            <a:br>
              <a:rPr lang="ru-RU" sz="2400" b="1"/>
            </a:br>
            <a:r>
              <a:rPr lang="ru-RU" sz="2400" b="1"/>
              <a:t>Помчался</a:t>
            </a:r>
            <a:br>
              <a:rPr lang="ru-RU" sz="2400" b="1"/>
            </a:br>
            <a:r>
              <a:rPr lang="ru-RU" sz="2400" b="1"/>
              <a:t>Вскачь?</a:t>
            </a:r>
            <a:br>
              <a:rPr lang="ru-RU" sz="2400" b="1"/>
            </a:br>
            <a:br>
              <a:rPr lang="ru-RU" sz="2400" b="1"/>
            </a:br>
            <a:endParaRPr lang="ru-RU" sz="2400" b="1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219700" y="260350"/>
            <a:ext cx="3313113" cy="50323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Мяч </a:t>
            </a:r>
          </a:p>
        </p:txBody>
      </p:sp>
      <p:pic>
        <p:nvPicPr>
          <p:cNvPr id="3079" name="Picture 7" descr="m02_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8938" y="0"/>
            <a:ext cx="4870450" cy="685800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132138" y="4076700"/>
            <a:ext cx="2447925" cy="24018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FF9933"/>
                </a:solidFill>
              </a:rPr>
              <a:t>Желтый,</a:t>
            </a:r>
            <a:br>
              <a:rPr lang="ru-RU" sz="2400" b="1">
                <a:solidFill>
                  <a:srgbClr val="FF9933"/>
                </a:solidFill>
              </a:rPr>
            </a:br>
            <a:r>
              <a:rPr lang="ru-RU" sz="2400" b="1">
                <a:solidFill>
                  <a:srgbClr val="CC0000"/>
                </a:solidFill>
              </a:rPr>
              <a:t>Красный,</a:t>
            </a:r>
            <a:br>
              <a:rPr lang="ru-RU" sz="2400" b="1">
                <a:solidFill>
                  <a:srgbClr val="CC0000"/>
                </a:solidFill>
              </a:rPr>
            </a:br>
            <a:r>
              <a:rPr lang="ru-RU" sz="2400" b="1">
                <a:solidFill>
                  <a:srgbClr val="0033CC"/>
                </a:solidFill>
              </a:rPr>
              <a:t>Голубой,</a:t>
            </a:r>
            <a:br>
              <a:rPr lang="ru-RU" sz="2400" b="1">
                <a:solidFill>
                  <a:srgbClr val="0033CC"/>
                </a:solidFill>
              </a:rPr>
            </a:br>
            <a:r>
              <a:rPr lang="ru-RU" sz="2400" b="1"/>
              <a:t>Не угнаться</a:t>
            </a:r>
            <a:br>
              <a:rPr lang="ru-RU" sz="2400" b="1"/>
            </a:br>
            <a:r>
              <a:rPr lang="ru-RU" sz="2400" b="1"/>
              <a:t>За тобой!</a:t>
            </a:r>
          </a:p>
        </p:txBody>
      </p:sp>
      <p:pic>
        <p:nvPicPr>
          <p:cNvPr id="3082" name="Picture 10" descr="319f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333375"/>
            <a:ext cx="2362200" cy="324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24300" y="620713"/>
            <a:ext cx="4751388" cy="57610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buFontTx/>
              <a:buChar char="-"/>
            </a:pPr>
            <a:r>
              <a:rPr lang="ru-RU" sz="2800" b="1"/>
              <a:t>Где обедал, воробей?</a:t>
            </a:r>
            <a:br>
              <a:rPr lang="ru-RU" sz="2800" b="1"/>
            </a:br>
            <a:r>
              <a:rPr lang="ru-RU" sz="2800" b="1"/>
              <a:t>- В зоопарке у зверей.</a:t>
            </a:r>
            <a:br>
              <a:rPr lang="ru-RU" sz="2800" b="1"/>
            </a:br>
            <a:br>
              <a:rPr lang="ru-RU" sz="2800" b="1"/>
            </a:br>
            <a:r>
              <a:rPr lang="ru-RU" sz="2800" b="1"/>
              <a:t>- Пообедал я сперва</a:t>
            </a:r>
            <a:br>
              <a:rPr lang="ru-RU" sz="2800" b="1"/>
            </a:br>
            <a:r>
              <a:rPr lang="ru-RU" sz="2800" b="1"/>
              <a:t>За решеткою у льва.</a:t>
            </a:r>
          </a:p>
          <a:p>
            <a:pPr algn="ctr"/>
            <a:br>
              <a:rPr lang="ru-RU" sz="2800" b="1"/>
            </a:br>
            <a:r>
              <a:rPr lang="ru-RU" sz="2800" b="1"/>
              <a:t>- Подкрепился у лисицы,</a:t>
            </a:r>
            <a:br>
              <a:rPr lang="ru-RU" sz="2800" b="1"/>
            </a:br>
            <a:r>
              <a:rPr lang="ru-RU" sz="2800" b="1"/>
              <a:t>У моржа попил водицы...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4103" name="Picture 7" descr="1857140_Gde_obedal_vorobe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50" y="333375"/>
            <a:ext cx="3660775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51500" y="836613"/>
            <a:ext cx="3035300" cy="581025"/>
          </a:xfrm>
        </p:spPr>
        <p:txBody>
          <a:bodyPr/>
          <a:lstStyle/>
          <a:p>
            <a:endParaRPr lang="ru-RU" sz="400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16013" y="260350"/>
            <a:ext cx="6265862" cy="720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i="1">
                <a:solidFill>
                  <a:srgbClr val="000099"/>
                </a:solidFill>
              </a:rPr>
              <a:t>Вот какой рассеянный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211638" y="1125538"/>
            <a:ext cx="4537075" cy="52562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Жил человек рассеянный</a:t>
            </a:r>
            <a:br>
              <a:rPr lang="ru-RU" sz="2800" b="1"/>
            </a:br>
            <a:r>
              <a:rPr lang="ru-RU" sz="2800" b="1"/>
              <a:t>На улице Бассейной.</a:t>
            </a:r>
            <a:br>
              <a:rPr lang="ru-RU" sz="2800" b="1"/>
            </a:br>
            <a:r>
              <a:rPr lang="ru-RU" sz="2800" b="1"/>
              <a:t>Сел он утром на кровать,</a:t>
            </a:r>
            <a:br>
              <a:rPr lang="ru-RU" sz="2800" b="1"/>
            </a:br>
            <a:r>
              <a:rPr lang="ru-RU" sz="2800" b="1"/>
              <a:t>Стал рубашку надевать,</a:t>
            </a:r>
            <a:br>
              <a:rPr lang="ru-RU" sz="2800" b="1"/>
            </a:br>
            <a:r>
              <a:rPr lang="ru-RU" sz="2800" b="1"/>
              <a:t>В рукава просунул руки -</a:t>
            </a:r>
            <a:br>
              <a:rPr lang="ru-RU" sz="2800" b="1"/>
            </a:br>
            <a:r>
              <a:rPr lang="ru-RU" sz="2800" b="1"/>
              <a:t>Оказалось, это брюки.</a:t>
            </a:r>
            <a:br>
              <a:rPr lang="ru-RU" sz="2800" b="1"/>
            </a:br>
            <a:r>
              <a:rPr lang="ru-RU" sz="2800" b="1"/>
              <a:t>Вот какой рассеянный</a:t>
            </a:r>
            <a:br>
              <a:rPr lang="ru-RU" sz="2800" b="1"/>
            </a:br>
            <a:r>
              <a:rPr lang="ru-RU" sz="2800" b="1"/>
              <a:t>С улицы Бассейной!</a:t>
            </a:r>
            <a:br>
              <a:rPr lang="ru-RU" sz="2800" b="1"/>
            </a:br>
            <a:endParaRPr lang="ru-RU" sz="2800" b="1"/>
          </a:p>
        </p:txBody>
      </p:sp>
      <p:pic>
        <p:nvPicPr>
          <p:cNvPr id="6152" name="Picture 8" descr="imgu3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36957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23850" y="1052513"/>
            <a:ext cx="4103688" cy="460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/>
              <a:t>Дама сдавала в багаж</a:t>
            </a:r>
            <a:br>
              <a:rPr lang="ru-RU" sz="2400"/>
            </a:br>
            <a:r>
              <a:rPr lang="ru-RU" sz="2400"/>
              <a:t>Диван,</a:t>
            </a:r>
            <a:br>
              <a:rPr lang="ru-RU" sz="2400"/>
            </a:br>
            <a:r>
              <a:rPr lang="ru-RU" sz="2400"/>
              <a:t>Чемодан,</a:t>
            </a:r>
            <a:br>
              <a:rPr lang="ru-RU" sz="2400"/>
            </a:br>
            <a:r>
              <a:rPr lang="ru-RU" sz="2400"/>
              <a:t>Саквояж,</a:t>
            </a:r>
            <a:br>
              <a:rPr lang="ru-RU" sz="2400"/>
            </a:br>
            <a:r>
              <a:rPr lang="ru-RU" sz="2400"/>
              <a:t>Картину,</a:t>
            </a:r>
            <a:br>
              <a:rPr lang="ru-RU" sz="2400"/>
            </a:br>
            <a:r>
              <a:rPr lang="ru-RU" sz="2400"/>
              <a:t>Корзину,</a:t>
            </a:r>
            <a:br>
              <a:rPr lang="ru-RU" sz="2400"/>
            </a:br>
            <a:r>
              <a:rPr lang="ru-RU" sz="2400"/>
              <a:t>Картонку</a:t>
            </a:r>
            <a:br>
              <a:rPr lang="ru-RU" sz="2400"/>
            </a:br>
            <a:r>
              <a:rPr lang="ru-RU" sz="2400"/>
              <a:t>И маленькую собачонку...</a:t>
            </a:r>
            <a:br>
              <a:rPr lang="ru-RU" sz="2400"/>
            </a:br>
            <a:endParaRPr lang="ru-RU" sz="2400"/>
          </a:p>
        </p:txBody>
      </p:sp>
      <p:pic>
        <p:nvPicPr>
          <p:cNvPr id="7174" name="Picture 6" descr="Картинка 320 из 644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6700" y="836613"/>
            <a:ext cx="4575175" cy="5545137"/>
          </a:xfrm>
          <a:prstGeom prst="rect">
            <a:avLst/>
          </a:prstGeom>
          <a:noFill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276600" y="333375"/>
            <a:ext cx="2376488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  <a:p>
            <a:pPr algn="ctr"/>
            <a:endParaRPr lang="ru-RU" b="1"/>
          </a:p>
          <a:p>
            <a:pPr algn="ctr"/>
            <a:r>
              <a:rPr lang="ru-RU" sz="3200" b="1">
                <a:solidFill>
                  <a:srgbClr val="0033CC"/>
                </a:solidFill>
              </a:rPr>
              <a:t>Багаж.</a:t>
            </a:r>
            <a:br>
              <a:rPr lang="ru-RU" sz="3200" b="1">
                <a:solidFill>
                  <a:srgbClr val="0033CC"/>
                </a:solidFill>
              </a:rPr>
            </a:b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4702d7daf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60350"/>
            <a:ext cx="4391025" cy="5545138"/>
          </a:xfrm>
          <a:prstGeom prst="rect">
            <a:avLst/>
          </a:prstGeom>
          <a:noFill/>
        </p:spPr>
      </p:pic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250825" y="260350"/>
            <a:ext cx="3889375" cy="33845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/>
            </a:br>
            <a:r>
              <a:rPr lang="ru-RU" sz="2400" b="1"/>
              <a:t>Вот портфель,</a:t>
            </a:r>
            <a:br>
              <a:rPr lang="ru-RU" sz="2400" b="1"/>
            </a:br>
            <a:r>
              <a:rPr lang="ru-RU" sz="2400" b="1"/>
              <a:t>Пальто и шляпа.</a:t>
            </a:r>
            <a:br>
              <a:rPr lang="ru-RU" sz="2400" b="1"/>
            </a:br>
            <a:r>
              <a:rPr lang="ru-RU" sz="2400" b="1"/>
              <a:t>День у папы</a:t>
            </a:r>
            <a:br>
              <a:rPr lang="ru-RU" sz="2400" b="1"/>
            </a:br>
            <a:r>
              <a:rPr lang="ru-RU" sz="2400" b="1"/>
              <a:t>Выходной.</a:t>
            </a:r>
            <a:br>
              <a:rPr lang="ru-RU" sz="2400" b="1"/>
            </a:br>
            <a:r>
              <a:rPr lang="ru-RU" sz="2400" b="1"/>
              <a:t>Не ушёл</a:t>
            </a:r>
            <a:br>
              <a:rPr lang="ru-RU" sz="2400" b="1"/>
            </a:br>
            <a:r>
              <a:rPr lang="ru-RU" sz="2400" b="1"/>
              <a:t>Сегодня</a:t>
            </a:r>
            <a:br>
              <a:rPr lang="ru-RU" sz="2400" b="1"/>
            </a:br>
            <a:r>
              <a:rPr lang="ru-RU" sz="2400" b="1"/>
              <a:t>Папа.</a:t>
            </a:r>
            <a:br>
              <a:rPr lang="ru-RU" sz="2400" b="1"/>
            </a:br>
            <a:r>
              <a:rPr lang="ru-RU" sz="2400" b="1"/>
              <a:t>Значит,</a:t>
            </a:r>
            <a:br>
              <a:rPr lang="ru-RU" sz="2400" b="1"/>
            </a:br>
            <a:r>
              <a:rPr lang="ru-RU" sz="2400" b="1"/>
              <a:t>Будет он со мной.</a:t>
            </a:r>
            <a:br>
              <a:rPr lang="ru-RU" sz="2400" b="1"/>
            </a:br>
            <a:endParaRPr lang="ru-RU" sz="2400" b="1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356100" y="3573463"/>
            <a:ext cx="4465638" cy="30241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/>
            </a:br>
            <a:r>
              <a:rPr lang="ru-RU" sz="2400" b="1"/>
              <a:t>Что мы нынче</a:t>
            </a:r>
            <a:br>
              <a:rPr lang="ru-RU" sz="2400" b="1"/>
            </a:br>
            <a:r>
              <a:rPr lang="ru-RU" sz="2400" b="1"/>
              <a:t>Делать будем?</a:t>
            </a:r>
            <a:br>
              <a:rPr lang="ru-RU" sz="2400" b="1"/>
            </a:br>
            <a:r>
              <a:rPr lang="ru-RU" sz="2400" b="1"/>
              <a:t>Это вместе</a:t>
            </a:r>
            <a:br>
              <a:rPr lang="ru-RU" sz="2400" b="1"/>
            </a:br>
            <a:r>
              <a:rPr lang="ru-RU" sz="2400" b="1"/>
              <a:t>Мы обсудим.</a:t>
            </a:r>
            <a:br>
              <a:rPr lang="ru-RU" sz="2400" b="1"/>
            </a:br>
            <a:r>
              <a:rPr lang="ru-RU" sz="2400" b="1"/>
              <a:t>Сяду к папе </a:t>
            </a:r>
            <a:br>
              <a:rPr lang="ru-RU" sz="2400" b="1"/>
            </a:br>
            <a:r>
              <a:rPr lang="ru-RU" sz="2400" b="1"/>
              <a:t>На кровать -</a:t>
            </a:r>
            <a:br>
              <a:rPr lang="ru-RU" sz="2400" b="1"/>
            </a:br>
            <a:r>
              <a:rPr lang="ru-RU" sz="2400" b="1"/>
              <a:t>Станем вместе</a:t>
            </a:r>
            <a:br>
              <a:rPr lang="ru-RU" sz="2400" b="1"/>
            </a:br>
            <a:r>
              <a:rPr lang="ru-RU" sz="2400" b="1"/>
              <a:t>Обсуждать.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8203" name="Picture 11" descr="h08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3644900"/>
            <a:ext cx="2236787" cy="2951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50825" y="1052513"/>
            <a:ext cx="3816350" cy="46799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 sz="2400"/>
            </a:br>
            <a:r>
              <a:rPr lang="ru-RU" sz="2400" b="1"/>
              <a:t>Жила-была девочка. </a:t>
            </a:r>
          </a:p>
          <a:p>
            <a:pPr algn="ctr"/>
            <a:r>
              <a:rPr lang="ru-RU" sz="2400" b="1"/>
              <a:t>Как её звали?</a:t>
            </a:r>
            <a:br>
              <a:rPr lang="ru-RU" sz="2400" b="1"/>
            </a:br>
            <a:r>
              <a:rPr lang="ru-RU" sz="2400" b="1"/>
              <a:t>Кто звал,</a:t>
            </a:r>
            <a:br>
              <a:rPr lang="ru-RU" sz="2400" b="1"/>
            </a:br>
            <a:r>
              <a:rPr lang="ru-RU" sz="2400" b="1"/>
              <a:t>Тот и знал.</a:t>
            </a:r>
            <a:br>
              <a:rPr lang="ru-RU" sz="2400" b="1"/>
            </a:br>
            <a:r>
              <a:rPr lang="ru-RU" sz="2400" b="1"/>
              <a:t>А вы не знаете.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Сколько ей было лет?</a:t>
            </a:r>
            <a:br>
              <a:rPr lang="ru-RU" sz="2400" b="1"/>
            </a:br>
            <a:r>
              <a:rPr lang="ru-RU" sz="2400" b="1"/>
              <a:t>Сколько зим,</a:t>
            </a:r>
            <a:br>
              <a:rPr lang="ru-RU" sz="2400" b="1"/>
            </a:br>
            <a:r>
              <a:rPr lang="ru-RU" sz="2400" b="1"/>
              <a:t>Столько лет, -</a:t>
            </a:r>
            <a:br>
              <a:rPr lang="ru-RU" sz="2400" b="1"/>
            </a:br>
            <a:r>
              <a:rPr lang="ru-RU" sz="2400" b="1"/>
              <a:t>Сорока ещё нет.</a:t>
            </a:r>
            <a:br>
              <a:rPr lang="ru-RU" sz="2400" b="1"/>
            </a:br>
            <a:r>
              <a:rPr lang="ru-RU" sz="2400" b="1"/>
              <a:t>А всего четыре года.</a:t>
            </a:r>
            <a:br>
              <a:rPr lang="ru-RU" sz="2400" b="1"/>
            </a:br>
            <a:br>
              <a:rPr lang="ru-RU" sz="2400" b="1"/>
            </a:br>
            <a:endParaRPr lang="ru-RU" sz="2400" b="1"/>
          </a:p>
        </p:txBody>
      </p:sp>
      <p:pic>
        <p:nvPicPr>
          <p:cNvPr id="9222" name="Picture 6" descr="i_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59450" y="260350"/>
            <a:ext cx="2898775" cy="4608513"/>
          </a:xfrm>
          <a:prstGeom prst="rect">
            <a:avLst/>
          </a:prstGeom>
          <a:noFill/>
        </p:spPr>
      </p:pic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995738" y="4724400"/>
            <a:ext cx="4787900" cy="213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 был у неё... Кто у неё был?</a:t>
            </a:r>
            <a:br>
              <a:rPr lang="ru-RU" sz="2400" b="1"/>
            </a:br>
            <a:r>
              <a:rPr lang="ru-RU" sz="2400" b="1"/>
              <a:t>Серый,</a:t>
            </a:r>
            <a:br>
              <a:rPr lang="ru-RU" sz="2400" b="1"/>
            </a:br>
            <a:r>
              <a:rPr lang="ru-RU" sz="2400" b="1"/>
              <a:t>Усатый,</a:t>
            </a:r>
            <a:br>
              <a:rPr lang="ru-RU" sz="2400" b="1"/>
            </a:br>
            <a:r>
              <a:rPr lang="ru-RU" sz="2400" b="1"/>
              <a:t>Весь полосатый.</a:t>
            </a:r>
            <a:br>
              <a:rPr lang="ru-RU" sz="2400" b="1"/>
            </a:br>
            <a:r>
              <a:rPr lang="ru-RU" sz="2400" b="1"/>
              <a:t>Кто это такой? Котёнок.</a:t>
            </a:r>
            <a:br>
              <a:rPr lang="ru-RU" sz="2400" b="1"/>
            </a:br>
            <a:endParaRPr lang="ru-RU" sz="2400" b="1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1258888" y="260350"/>
            <a:ext cx="4537075" cy="792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/>
          </a:p>
          <a:p>
            <a:pPr algn="ctr"/>
            <a:r>
              <a:rPr lang="ru-RU" sz="2800" b="1">
                <a:solidFill>
                  <a:srgbClr val="0033CC"/>
                </a:solidFill>
              </a:rPr>
              <a:t>Усатый полосатый.</a:t>
            </a:r>
            <a:br>
              <a:rPr lang="ru-RU">
                <a:solidFill>
                  <a:srgbClr val="0033CC"/>
                </a:solidFill>
              </a:rPr>
            </a:br>
            <a:endParaRPr lang="ru-RU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23850" y="3644900"/>
            <a:ext cx="4752975" cy="2952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 sz="2400" b="1"/>
            </a:br>
            <a:r>
              <a:rPr lang="ru-RU" sz="2400" b="1"/>
              <a:t>Кто стучится в дверь ко мне</a:t>
            </a:r>
            <a:br>
              <a:rPr lang="ru-RU" sz="2400" b="1"/>
            </a:br>
            <a:r>
              <a:rPr lang="ru-RU" sz="2400" b="1"/>
              <a:t>С толстой сумкой на ремне,</a:t>
            </a:r>
            <a:br>
              <a:rPr lang="ru-RU" sz="2400" b="1"/>
            </a:br>
            <a:r>
              <a:rPr lang="ru-RU" sz="2400" b="1"/>
              <a:t>С цифрой "5" на медной бляшке,</a:t>
            </a:r>
            <a:br>
              <a:rPr lang="ru-RU" sz="2400" b="1"/>
            </a:br>
            <a:r>
              <a:rPr lang="ru-RU" sz="2400" b="1"/>
              <a:t>В синей форменной фуражке?</a:t>
            </a:r>
            <a:br>
              <a:rPr lang="ru-RU" sz="2400" b="1"/>
            </a:br>
            <a:r>
              <a:rPr lang="ru-RU" sz="2400" b="1"/>
              <a:t>Это он,</a:t>
            </a:r>
            <a:br>
              <a:rPr lang="ru-RU" sz="2400" b="1"/>
            </a:br>
            <a:r>
              <a:rPr lang="ru-RU" sz="2400" b="1"/>
              <a:t>Это он,</a:t>
            </a:r>
            <a:br>
              <a:rPr lang="ru-RU" sz="2400" b="1"/>
            </a:br>
            <a:r>
              <a:rPr lang="ru-RU" sz="2400" b="1"/>
              <a:t>Ленинградский почтальон.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10246" name="Picture 6" descr="Картинка 73 из 644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532188"/>
            <a:ext cx="3297238" cy="29527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10248" name="Picture 8" descr="img_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71550" y="188913"/>
            <a:ext cx="2697163" cy="3600450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4500563" y="260350"/>
            <a:ext cx="4391025" cy="33131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У него сегодня много</a:t>
            </a:r>
            <a:br>
              <a:rPr lang="ru-RU" sz="2400" b="1"/>
            </a:br>
            <a:r>
              <a:rPr lang="ru-RU" sz="2400" b="1"/>
              <a:t>Писем в сумке на боку,-</a:t>
            </a:r>
            <a:br>
              <a:rPr lang="ru-RU" sz="2400" b="1"/>
            </a:br>
            <a:r>
              <a:rPr lang="ru-RU" sz="2400" b="1"/>
              <a:t>Из Ташкента, Таганрога,</a:t>
            </a:r>
            <a:br>
              <a:rPr lang="ru-RU" sz="2400" b="1"/>
            </a:br>
            <a:r>
              <a:rPr lang="ru-RU" sz="2400" b="1"/>
              <a:t>Из Тамбова и Баку.</a:t>
            </a:r>
            <a:br>
              <a:rPr lang="ru-RU" sz="2400" b="1"/>
            </a:br>
            <a:r>
              <a:rPr lang="ru-RU" sz="2400" b="1"/>
              <a:t>В семь часов он начал дело,</a:t>
            </a:r>
            <a:br>
              <a:rPr lang="ru-RU" sz="2400" b="1"/>
            </a:br>
            <a:r>
              <a:rPr lang="ru-RU" sz="2400" b="1"/>
              <a:t>В десять сумка похудела,</a:t>
            </a:r>
            <a:br>
              <a:rPr lang="ru-RU" sz="2400" b="1"/>
            </a:br>
            <a:r>
              <a:rPr lang="ru-RU" sz="2400" b="1"/>
              <a:t>А к двенадцати часам</a:t>
            </a:r>
            <a:br>
              <a:rPr lang="ru-RU" sz="2400" b="1"/>
            </a:br>
            <a:r>
              <a:rPr lang="ru-RU" sz="2400" b="1"/>
              <a:t>Всё разнёс по адресам...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09279829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549275"/>
            <a:ext cx="2890838" cy="3816350"/>
          </a:xfrm>
          <a:prstGeom prst="rect">
            <a:avLst/>
          </a:prstGeom>
          <a:noFill/>
        </p:spPr>
      </p:pic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356100" y="4149725"/>
            <a:ext cx="4537075" cy="2376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Заклубился дым угарный.</a:t>
            </a:r>
            <a:br>
              <a:rPr lang="ru-RU" sz="2400" b="1"/>
            </a:br>
            <a:r>
              <a:rPr lang="ru-RU" sz="2400" b="1"/>
              <a:t>Гарью комната полна.</a:t>
            </a:r>
            <a:br>
              <a:rPr lang="ru-RU" sz="2400" b="1"/>
            </a:br>
            <a:r>
              <a:rPr lang="ru-RU" sz="2400" b="1"/>
              <a:t>На руках Кузьма-пожарный</a:t>
            </a:r>
            <a:br>
              <a:rPr lang="ru-RU" sz="2400" b="1"/>
            </a:br>
            <a:r>
              <a:rPr lang="ru-RU" sz="2400" b="1"/>
              <a:t>Вынес Лену из окна...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395288" y="1052513"/>
            <a:ext cx="4032250" cy="40322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На площади базарной,</a:t>
            </a:r>
            <a:br>
              <a:rPr lang="ru-RU" sz="2400" b="1"/>
            </a:br>
            <a:r>
              <a:rPr lang="ru-RU" sz="2400" b="1"/>
              <a:t>На каланче пожарной</a:t>
            </a:r>
            <a:br>
              <a:rPr lang="ru-RU" sz="2400" b="1"/>
            </a:br>
            <a:r>
              <a:rPr lang="ru-RU" sz="2400" b="1"/>
              <a:t>Круглые сутки</a:t>
            </a:r>
            <a:br>
              <a:rPr lang="ru-RU" sz="2400" b="1"/>
            </a:br>
            <a:r>
              <a:rPr lang="ru-RU" sz="2400" b="1"/>
              <a:t>Дозорный у будки</a:t>
            </a:r>
            <a:br>
              <a:rPr lang="ru-RU" sz="2400" b="1"/>
            </a:br>
            <a:r>
              <a:rPr lang="ru-RU" sz="2400" b="1"/>
              <a:t>Поглядывал вокруг -</a:t>
            </a:r>
            <a:br>
              <a:rPr lang="ru-RU" sz="2400" b="1"/>
            </a:br>
            <a:r>
              <a:rPr lang="ru-RU" sz="2400" b="1"/>
              <a:t>На север,</a:t>
            </a:r>
            <a:br>
              <a:rPr lang="ru-RU" sz="2400" b="1"/>
            </a:br>
            <a:r>
              <a:rPr lang="ru-RU" sz="2400" b="1"/>
              <a:t>На юг,</a:t>
            </a:r>
            <a:br>
              <a:rPr lang="ru-RU" sz="2400" b="1"/>
            </a:br>
            <a:r>
              <a:rPr lang="ru-RU" sz="2400" b="1"/>
              <a:t>На запад,</a:t>
            </a:r>
            <a:br>
              <a:rPr lang="ru-RU" sz="2400" b="1"/>
            </a:br>
            <a:r>
              <a:rPr lang="ru-RU" sz="2400" b="1"/>
              <a:t>На восток,-</a:t>
            </a:r>
            <a:br>
              <a:rPr lang="ru-RU" sz="2400" b="1"/>
            </a:br>
            <a:r>
              <a:rPr lang="ru-RU" sz="2400" b="1"/>
              <a:t>Не виден ли дымок...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900113" y="333375"/>
            <a:ext cx="2808287" cy="5032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Пожар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172450" y="274638"/>
            <a:ext cx="51435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95288" y="1341438"/>
            <a:ext cx="4537075" cy="28797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Собирались лодыри </a:t>
            </a:r>
            <a:br>
              <a:rPr lang="ru-RU" sz="2400" b="1"/>
            </a:br>
            <a:r>
              <a:rPr lang="ru-RU" sz="2400" b="1"/>
              <a:t>На урок,</a:t>
            </a:r>
            <a:br>
              <a:rPr lang="ru-RU" sz="2400" b="1"/>
            </a:br>
            <a:r>
              <a:rPr lang="ru-RU" sz="2400" b="1"/>
              <a:t>А попали лодыри </a:t>
            </a:r>
            <a:br>
              <a:rPr lang="ru-RU" sz="2400" b="1"/>
            </a:br>
            <a:r>
              <a:rPr lang="ru-RU" sz="2400" b="1"/>
              <a:t>На каток.</a:t>
            </a:r>
          </a:p>
          <a:p>
            <a:pPr algn="ctr"/>
            <a:r>
              <a:rPr lang="ru-RU" sz="2400" b="1"/>
              <a:t>Толстый ранец с книжками </a:t>
            </a:r>
            <a:br>
              <a:rPr lang="ru-RU" sz="2400" b="1"/>
            </a:br>
            <a:r>
              <a:rPr lang="ru-RU" sz="2400" b="1"/>
              <a:t>На спине,</a:t>
            </a:r>
            <a:br>
              <a:rPr lang="ru-RU" sz="2400" b="1"/>
            </a:br>
            <a:r>
              <a:rPr lang="ru-RU" sz="2400" b="1"/>
              <a:t>А коньки под мышками </a:t>
            </a:r>
            <a:br>
              <a:rPr lang="ru-RU" sz="2400" b="1"/>
            </a:br>
            <a:r>
              <a:rPr lang="ru-RU" sz="2400" b="1"/>
              <a:t>На ремне...</a:t>
            </a:r>
          </a:p>
        </p:txBody>
      </p:sp>
      <p:pic>
        <p:nvPicPr>
          <p:cNvPr id="22534" name="Picture 6" descr="Картинка 6 из 47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33375"/>
            <a:ext cx="3810000" cy="381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900113" y="404813"/>
            <a:ext cx="3384550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Кот и лодыри</a:t>
            </a: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427538" y="3760788"/>
            <a:ext cx="4716462" cy="30972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Отвечает лодырям </a:t>
            </a:r>
            <a:br>
              <a:rPr lang="ru-RU" sz="2400" b="1"/>
            </a:br>
            <a:r>
              <a:rPr lang="ru-RU" sz="2400" b="1"/>
              <a:t>Серый кот:</a:t>
            </a:r>
            <a:br>
              <a:rPr lang="ru-RU" sz="2400" b="1"/>
            </a:br>
            <a:r>
              <a:rPr lang="ru-RU" sz="2400" b="1"/>
              <a:t>- Мне, коту усатому, </a:t>
            </a:r>
            <a:br>
              <a:rPr lang="ru-RU" sz="2400" b="1"/>
            </a:br>
            <a:r>
              <a:rPr lang="ru-RU" sz="2400" b="1"/>
              <a:t>Скоро год.</a:t>
            </a:r>
          </a:p>
          <a:p>
            <a:pPr algn="ctr"/>
            <a:r>
              <a:rPr lang="ru-RU" sz="2400" b="1"/>
              <a:t>Много знал я лодырей </a:t>
            </a:r>
            <a:br>
              <a:rPr lang="ru-RU" sz="2400" b="1"/>
            </a:br>
            <a:r>
              <a:rPr lang="ru-RU" sz="2400" b="1"/>
              <a:t>Вроде вас,</a:t>
            </a:r>
            <a:br>
              <a:rPr lang="ru-RU" sz="2400" b="1"/>
            </a:br>
            <a:r>
              <a:rPr lang="ru-RU" sz="2400" b="1"/>
              <a:t>А с такими встретился </a:t>
            </a:r>
            <a:br>
              <a:rPr lang="ru-RU" sz="2400" b="1"/>
            </a:br>
            <a:r>
              <a:rPr lang="ru-RU" sz="2400" b="1"/>
              <a:t>В первый раз!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22538" name="Picture 10" descr="photo_mediu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4365625"/>
            <a:ext cx="1692275" cy="22590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04025" y="1600200"/>
            <a:ext cx="1882775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50825" y="404813"/>
            <a:ext cx="4824413" cy="59039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Ежели вы Вежливы</a:t>
            </a:r>
            <a:r>
              <a:rPr lang="ru-RU" sz="2400" b="1"/>
              <a:t> </a:t>
            </a:r>
          </a:p>
          <a:p>
            <a:pPr algn="ctr"/>
            <a:r>
              <a:rPr lang="ru-RU" sz="2400" b="1"/>
              <a:t>И к совести </a:t>
            </a:r>
          </a:p>
          <a:p>
            <a:pPr algn="ctr"/>
            <a:r>
              <a:rPr lang="ru-RU" sz="2400" b="1"/>
              <a:t>Не глухи, </a:t>
            </a:r>
          </a:p>
          <a:p>
            <a:pPr algn="ctr"/>
            <a:r>
              <a:rPr lang="ru-RU" sz="2400" b="1"/>
              <a:t>Вы место</a:t>
            </a:r>
          </a:p>
          <a:p>
            <a:pPr algn="ctr"/>
            <a:r>
              <a:rPr lang="ru-RU" sz="2400" b="1"/>
              <a:t> Без протеста</a:t>
            </a:r>
          </a:p>
          <a:p>
            <a:pPr algn="ctr"/>
            <a:r>
              <a:rPr lang="ru-RU" sz="2400" b="1"/>
              <a:t> Уступите старухе...</a:t>
            </a:r>
          </a:p>
          <a:p>
            <a:pPr algn="ctr"/>
            <a:r>
              <a:rPr lang="ru-RU" sz="2400" b="1"/>
              <a:t> </a:t>
            </a:r>
          </a:p>
          <a:p>
            <a:pPr algn="ctr"/>
            <a:r>
              <a:rPr lang="ru-RU" sz="2400" b="1"/>
              <a:t>И ежели вы Вежливы,</a:t>
            </a:r>
          </a:p>
          <a:p>
            <a:pPr algn="ctr"/>
            <a:r>
              <a:rPr lang="ru-RU" sz="2400" b="1"/>
              <a:t> То, сидя на уроке, </a:t>
            </a:r>
          </a:p>
          <a:p>
            <a:pPr algn="ctr"/>
            <a:r>
              <a:rPr lang="ru-RU" sz="2400" b="1"/>
              <a:t>Не будете </a:t>
            </a:r>
          </a:p>
          <a:p>
            <a:pPr algn="ctr"/>
            <a:r>
              <a:rPr lang="ru-RU" sz="2400" b="1"/>
              <a:t>С товарищем </a:t>
            </a:r>
          </a:p>
          <a:p>
            <a:pPr algn="ctr"/>
            <a:r>
              <a:rPr lang="ru-RU" sz="2400" b="1"/>
              <a:t>Трещать, как две сороки...</a:t>
            </a:r>
          </a:p>
          <a:p>
            <a:pPr algn="ctr"/>
            <a:endParaRPr lang="ru-RU" sz="2400" b="1"/>
          </a:p>
          <a:p>
            <a:pPr algn="ctr"/>
            <a:endParaRPr lang="ru-RU" sz="2400" b="1"/>
          </a:p>
        </p:txBody>
      </p:sp>
      <p:pic>
        <p:nvPicPr>
          <p:cNvPr id="30724" name="Picture 4" descr="1006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54563" y="0"/>
            <a:ext cx="4606925" cy="6669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0" name="Picture 10" descr="Картинка 159 из 30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1412875"/>
            <a:ext cx="1776413" cy="2376488"/>
          </a:xfrm>
          <a:prstGeom prst="rect">
            <a:avLst/>
          </a:prstGeom>
          <a:noFill/>
        </p:spPr>
      </p:pic>
      <p:pic>
        <p:nvPicPr>
          <p:cNvPr id="5142" name="Picture 22" descr="Картинка 315 из 306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3429000"/>
            <a:ext cx="1695450" cy="2298700"/>
          </a:xfrm>
          <a:prstGeom prst="rect">
            <a:avLst/>
          </a:prstGeom>
          <a:noFill/>
        </p:spPr>
      </p:pic>
      <p:pic>
        <p:nvPicPr>
          <p:cNvPr id="5140" name="Picture 20" descr="Картинка 258 из 306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088" y="1412875"/>
            <a:ext cx="1425575" cy="2225675"/>
          </a:xfrm>
          <a:prstGeom prst="rect">
            <a:avLst/>
          </a:prstGeom>
          <a:noFill/>
        </p:spPr>
      </p:pic>
      <p:pic>
        <p:nvPicPr>
          <p:cNvPr id="5124" name="Picture 4" descr="Картинка 22 из 1306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348038" y="2060575"/>
            <a:ext cx="2392362" cy="2952750"/>
          </a:xfrm>
          <a:prstGeom prst="rect">
            <a:avLst/>
          </a:prstGeom>
          <a:noFill/>
        </p:spPr>
      </p:pic>
      <p:pic>
        <p:nvPicPr>
          <p:cNvPr id="5126" name="Picture 6" descr="Картинка 151 из 3065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68538" y="333375"/>
            <a:ext cx="1235075" cy="1944688"/>
          </a:xfrm>
          <a:prstGeom prst="rect">
            <a:avLst/>
          </a:prstGeom>
          <a:noFill/>
        </p:spPr>
      </p:pic>
      <p:pic>
        <p:nvPicPr>
          <p:cNvPr id="5128" name="Picture 8" descr="Картинка 155 из 3065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3800" y="4581525"/>
            <a:ext cx="1592263" cy="2087563"/>
          </a:xfrm>
          <a:prstGeom prst="rect">
            <a:avLst/>
          </a:prstGeom>
          <a:noFill/>
        </p:spPr>
      </p:pic>
      <p:pic>
        <p:nvPicPr>
          <p:cNvPr id="5132" name="Picture 12" descr="Картинка 161 из 3065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563938" y="188913"/>
            <a:ext cx="1624012" cy="1844675"/>
          </a:xfrm>
          <a:prstGeom prst="rect">
            <a:avLst/>
          </a:prstGeom>
          <a:noFill/>
        </p:spPr>
      </p:pic>
      <p:pic>
        <p:nvPicPr>
          <p:cNvPr id="5134" name="Picture 14" descr="Картинка 176 из 3065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042988" y="3141663"/>
            <a:ext cx="1466850" cy="2016125"/>
          </a:xfrm>
          <a:prstGeom prst="rect">
            <a:avLst/>
          </a:prstGeom>
          <a:noFill/>
        </p:spPr>
      </p:pic>
      <p:pic>
        <p:nvPicPr>
          <p:cNvPr id="5136" name="Picture 16" descr="Картинка 141 из 3065">
            <a:hlinkClick r:id="rId18"/>
          </p:cNvPr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5292725" y="260350"/>
            <a:ext cx="1498600" cy="1939925"/>
          </a:xfrm>
          <a:prstGeom prst="rect">
            <a:avLst/>
          </a:prstGeom>
          <a:noFill/>
        </p:spPr>
      </p:pic>
      <p:pic>
        <p:nvPicPr>
          <p:cNvPr id="5138" name="Picture 18" descr="Картинка 275 из 3065">
            <a:hlinkClick r:id="rId20"/>
          </p:cNvPr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1979613" y="4581525"/>
            <a:ext cx="1585912" cy="2014538"/>
          </a:xfrm>
          <a:prstGeom prst="rect">
            <a:avLst/>
          </a:prstGeom>
          <a:noFill/>
        </p:spPr>
      </p:pic>
      <p:pic>
        <p:nvPicPr>
          <p:cNvPr id="5143" name="Picture 23" descr="3a2ff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492500" y="4724400"/>
            <a:ext cx="1536700" cy="1916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7" dur="2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7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95288" y="0"/>
            <a:ext cx="4537075" cy="35004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 b="1"/>
          </a:p>
          <a:p>
            <a:pPr algn="ctr"/>
            <a:r>
              <a:rPr lang="ru-RU" sz="2400" b="1"/>
              <a:t>Впервые на арене</a:t>
            </a:r>
            <a:br>
              <a:rPr lang="ru-RU" sz="2400" b="1"/>
            </a:br>
            <a:r>
              <a:rPr lang="ru-RU" sz="2400" b="1"/>
              <a:t>Для школьников Москвы -</a:t>
            </a:r>
            <a:br>
              <a:rPr lang="ru-RU" sz="2400" b="1"/>
            </a:br>
            <a:r>
              <a:rPr lang="ru-RU" sz="2400" b="1"/>
              <a:t>Ученые тюлени,</a:t>
            </a:r>
            <a:br>
              <a:rPr lang="ru-RU" sz="2400" b="1"/>
            </a:br>
            <a:r>
              <a:rPr lang="ru-RU" sz="2400" b="1"/>
              <a:t>Танцующие львы. </a:t>
            </a:r>
          </a:p>
          <a:p>
            <a:pPr algn="ctr"/>
            <a:r>
              <a:rPr lang="ru-RU" sz="2400" b="1"/>
              <a:t>Жонглеры-медвежата,</a:t>
            </a:r>
            <a:br>
              <a:rPr lang="ru-RU" sz="2400" b="1"/>
            </a:br>
            <a:r>
              <a:rPr lang="ru-RU" sz="2400" b="1"/>
              <a:t>Собаки-акробаты,</a:t>
            </a:r>
            <a:br>
              <a:rPr lang="ru-RU" sz="2400" b="1"/>
            </a:br>
            <a:r>
              <a:rPr lang="ru-RU" sz="2400" b="1"/>
              <a:t>Канатоходец-слон,</a:t>
            </a:r>
            <a:br>
              <a:rPr lang="ru-RU" sz="2400" b="1"/>
            </a:br>
            <a:r>
              <a:rPr lang="ru-RU" sz="2400" b="1"/>
              <a:t>Всемирный чемпион.</a:t>
            </a:r>
            <a:endParaRPr lang="en-US" sz="2400" b="1"/>
          </a:p>
        </p:txBody>
      </p:sp>
      <p:pic>
        <p:nvPicPr>
          <p:cNvPr id="24582" name="Picture 6" descr="5838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333375"/>
            <a:ext cx="2687638" cy="3600450"/>
          </a:xfrm>
          <a:prstGeom prst="rect">
            <a:avLst/>
          </a:prstGeom>
          <a:noFill/>
        </p:spPr>
      </p:pic>
      <p:pic>
        <p:nvPicPr>
          <p:cNvPr id="24584" name="Picture 8" descr="26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573463"/>
            <a:ext cx="2519362" cy="2886075"/>
          </a:xfrm>
          <a:prstGeom prst="rect">
            <a:avLst/>
          </a:prstGeom>
          <a:noFill/>
        </p:spPr>
      </p:pic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427538" y="4005263"/>
            <a:ext cx="4321175" cy="24479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Единственные в мире</a:t>
            </a:r>
            <a:br>
              <a:rPr lang="ru-RU" sz="2400" b="1"/>
            </a:br>
            <a:r>
              <a:rPr lang="ru-RU" sz="2400" b="1"/>
              <a:t>Атлеты-силачи</a:t>
            </a:r>
            <a:br>
              <a:rPr lang="ru-RU" sz="2400" b="1"/>
            </a:br>
            <a:r>
              <a:rPr lang="ru-RU" sz="2400" b="1"/>
              <a:t>Подбрасывают гири,</a:t>
            </a:r>
            <a:br>
              <a:rPr lang="ru-RU" sz="2400" b="1"/>
            </a:br>
            <a:r>
              <a:rPr lang="ru-RU" sz="2400" b="1"/>
              <a:t>Как детские мячи...</a:t>
            </a:r>
          </a:p>
          <a:p>
            <a:pPr algn="ctr"/>
            <a:endParaRPr lang="ru-RU" sz="24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555875" y="260350"/>
            <a:ext cx="4248150" cy="62642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  <a:p>
            <a:pPr algn="ctr"/>
            <a:r>
              <a:rPr lang="ru-RU" sz="2400" b="1"/>
              <a:t>Ищут пожарные,</a:t>
            </a:r>
            <a:br>
              <a:rPr lang="ru-RU" sz="2400" b="1"/>
            </a:br>
            <a:r>
              <a:rPr lang="ru-RU" sz="2400" b="1"/>
              <a:t>Ищет милиция,</a:t>
            </a:r>
            <a:br>
              <a:rPr lang="ru-RU" sz="2400" b="1"/>
            </a:br>
            <a:r>
              <a:rPr lang="ru-RU" sz="2400" b="1"/>
              <a:t>Ищут фотографы</a:t>
            </a:r>
            <a:br>
              <a:rPr lang="ru-RU" sz="2400" b="1"/>
            </a:br>
            <a:r>
              <a:rPr lang="ru-RU" sz="2400" b="1"/>
              <a:t>В нашей столице,</a:t>
            </a:r>
            <a:br>
              <a:rPr lang="ru-RU" sz="2400" b="1"/>
            </a:br>
            <a:r>
              <a:rPr lang="ru-RU" sz="2400" b="1"/>
              <a:t>Ищут давно,</a:t>
            </a:r>
            <a:br>
              <a:rPr lang="ru-RU" sz="2400" b="1"/>
            </a:br>
            <a:r>
              <a:rPr lang="ru-RU" sz="2400" b="1"/>
              <a:t>Но не могут найти</a:t>
            </a:r>
            <a:br>
              <a:rPr lang="ru-RU" sz="2400" b="1"/>
            </a:br>
            <a:r>
              <a:rPr lang="ru-RU" sz="2400" b="1"/>
              <a:t>Парня какого-то</a:t>
            </a:r>
            <a:br>
              <a:rPr lang="ru-RU" sz="2400" b="1"/>
            </a:br>
            <a:r>
              <a:rPr lang="ru-RU" sz="2400" b="1"/>
              <a:t>Лет двадцати.</a:t>
            </a:r>
            <a:endParaRPr lang="en-US" sz="2400" b="1"/>
          </a:p>
          <a:p>
            <a:pPr algn="ctr"/>
            <a:r>
              <a:rPr lang="ru-RU" sz="2400" b="1"/>
              <a:t>Среднего роста,</a:t>
            </a:r>
            <a:br>
              <a:rPr lang="ru-RU" sz="2400" b="1"/>
            </a:br>
            <a:r>
              <a:rPr lang="ru-RU" sz="2400" b="1"/>
              <a:t>Плечистый и крепкий,</a:t>
            </a:r>
            <a:br>
              <a:rPr lang="ru-RU" sz="2400" b="1"/>
            </a:br>
            <a:r>
              <a:rPr lang="ru-RU" sz="2400" b="1"/>
              <a:t>Ходит он в белой</a:t>
            </a:r>
            <a:br>
              <a:rPr lang="ru-RU" sz="2400" b="1"/>
            </a:br>
            <a:r>
              <a:rPr lang="ru-RU" sz="2400" b="1"/>
              <a:t>Футболке и кепке.</a:t>
            </a:r>
            <a:br>
              <a:rPr lang="ru-RU" sz="2400" b="1"/>
            </a:br>
            <a:r>
              <a:rPr lang="ru-RU" sz="2400" b="1"/>
              <a:t>Знак "ГТО"</a:t>
            </a:r>
            <a:br>
              <a:rPr lang="ru-RU" sz="2400" b="1"/>
            </a:br>
            <a:r>
              <a:rPr lang="ru-RU" sz="2400" b="1"/>
              <a:t>На груди у него.</a:t>
            </a:r>
            <a:br>
              <a:rPr lang="ru-RU" sz="2400" b="1"/>
            </a:br>
            <a:r>
              <a:rPr lang="ru-RU" sz="2400" b="1"/>
              <a:t>Больше не знают</a:t>
            </a:r>
            <a:br>
              <a:rPr lang="ru-RU" sz="2400" b="1"/>
            </a:br>
            <a:r>
              <a:rPr lang="ru-RU" sz="2400" b="1"/>
              <a:t>О нем ничего...</a:t>
            </a:r>
          </a:p>
        </p:txBody>
      </p:sp>
      <p:pic>
        <p:nvPicPr>
          <p:cNvPr id="25606" name="Picture 6" descr="0_76354_fa973cf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1263" y="0"/>
            <a:ext cx="2573337" cy="6858000"/>
          </a:xfrm>
          <a:prstGeom prst="rect">
            <a:avLst/>
          </a:prstGeom>
          <a:noFill/>
        </p:spPr>
      </p:pic>
      <p:pic>
        <p:nvPicPr>
          <p:cNvPr id="25608" name="Picture 8" descr="188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60350"/>
            <a:ext cx="2749550" cy="352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888" y="1600200"/>
            <a:ext cx="442912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4067175" y="476250"/>
            <a:ext cx="4681538" cy="59055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Медведя лет пяти-шести </a:t>
            </a:r>
            <a:br>
              <a:rPr lang="ru-RU" sz="2400" b="1"/>
            </a:br>
            <a:r>
              <a:rPr lang="ru-RU" sz="2400" b="1"/>
              <a:t>Учили, как себя вести : </a:t>
            </a:r>
            <a:br>
              <a:rPr lang="ru-RU" sz="2400" b="1"/>
            </a:br>
            <a:r>
              <a:rPr lang="ru-RU" sz="2400" b="1"/>
              <a:t>-В гостях, медведь, </a:t>
            </a:r>
            <a:br>
              <a:rPr lang="ru-RU" sz="2400" b="1"/>
            </a:br>
            <a:r>
              <a:rPr lang="ru-RU" sz="2400" b="1"/>
              <a:t>Нельзя реветь, </a:t>
            </a:r>
            <a:br>
              <a:rPr lang="ru-RU" sz="2400" b="1"/>
            </a:br>
            <a:r>
              <a:rPr lang="ru-RU" sz="2400" b="1"/>
              <a:t>Нельзя грубить и чванится.</a:t>
            </a:r>
            <a:endParaRPr lang="en-US" sz="2400" b="1"/>
          </a:p>
          <a:p>
            <a:pPr algn="ctr"/>
            <a:endParaRPr lang="en-US" sz="2400" b="1"/>
          </a:p>
          <a:p>
            <a:pPr algn="ctr"/>
            <a:r>
              <a:rPr lang="ru-RU" sz="2400" b="1"/>
              <a:t> </a:t>
            </a:r>
            <a:br>
              <a:rPr lang="ru-RU" sz="2400" b="1"/>
            </a:br>
            <a:r>
              <a:rPr lang="ru-RU" sz="2400" b="1"/>
              <a:t>Знакомым надо кланяться, </a:t>
            </a:r>
            <a:br>
              <a:rPr lang="ru-RU" sz="2400" b="1"/>
            </a:br>
            <a:r>
              <a:rPr lang="ru-RU" sz="2400" b="1"/>
              <a:t>Снимать пред ними шляпу, </a:t>
            </a:r>
            <a:br>
              <a:rPr lang="ru-RU" sz="2400" b="1"/>
            </a:br>
            <a:r>
              <a:rPr lang="ru-RU" sz="2400" b="1"/>
              <a:t>Не наступать на лапу, </a:t>
            </a:r>
            <a:br>
              <a:rPr lang="ru-RU" sz="2400" b="1"/>
            </a:br>
            <a:r>
              <a:rPr lang="ru-RU" sz="2400" b="1"/>
              <a:t>И не ловить зубами блох, </a:t>
            </a:r>
            <a:br>
              <a:rPr lang="ru-RU" sz="2400" b="1"/>
            </a:br>
            <a:r>
              <a:rPr lang="ru-RU" sz="2400" b="1"/>
              <a:t>И не ходить на четырёх… </a:t>
            </a:r>
            <a:br>
              <a:rPr lang="ru-RU" sz="2400" b="1"/>
            </a:br>
            <a:br>
              <a:rPr lang="ru-RU" sz="2400" b="1"/>
            </a:br>
            <a:endParaRPr lang="ru-RU" sz="2400" b="1"/>
          </a:p>
        </p:txBody>
      </p:sp>
      <p:pic>
        <p:nvPicPr>
          <p:cNvPr id="26629" name="Picture 5" descr="161575_Urok_vezhlivos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3895725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95288" y="1268413"/>
            <a:ext cx="4537075" cy="47529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>
                <a:solidFill>
                  <a:srgbClr val="000000"/>
                </a:solidFill>
                <a:latin typeface="Georgia" pitchFamily="18" charset="0"/>
              </a:rPr>
            </a:br>
            <a:endParaRPr lang="ru-RU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Вьюга снежная, пурга,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Напряди нам пряжи,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Взбей пушистые снега,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Словно пух лебяжий.</a:t>
            </a:r>
          </a:p>
          <a:p>
            <a:pPr algn="ctr"/>
            <a:br>
              <a:rPr lang="ru-RU" sz="2400" b="1">
                <a:solidFill>
                  <a:srgbClr val="000000"/>
                </a:solidFill>
                <a:latin typeface="Georgia" pitchFamily="18" charset="0"/>
              </a:rPr>
            </a:br>
            <a:endParaRPr lang="ru-RU" sz="2400" b="1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Вы, проворные ткачи -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Вихри и метели,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Дайте радужной парчи</a:t>
            </a:r>
          </a:p>
          <a:p>
            <a:pPr algn="ctr"/>
            <a:r>
              <a:rPr lang="ru-RU" sz="2400" b="1">
                <a:solidFill>
                  <a:srgbClr val="000000"/>
                </a:solidFill>
                <a:latin typeface="Georgia" pitchFamily="18" charset="0"/>
              </a:rPr>
              <a:t>Для косматых елей.</a:t>
            </a:r>
          </a:p>
          <a:p>
            <a:pPr algn="ctr"/>
            <a:br>
              <a:rPr lang="ru-RU" sz="2400" b="1">
                <a:solidFill>
                  <a:srgbClr val="000000"/>
                </a:solidFill>
                <a:latin typeface="Georgia" pitchFamily="18" charset="0"/>
              </a:rPr>
            </a:br>
            <a:endParaRPr lang="ru-RU" sz="2400" b="1">
              <a:solidFill>
                <a:srgbClr val="000000"/>
              </a:solidFill>
              <a:latin typeface="Georgia" pitchFamily="18" charset="0"/>
            </a:endParaRPr>
          </a:p>
          <a:p>
            <a:pPr algn="ctr"/>
            <a:br>
              <a:rPr lang="ru-RU" sz="2400" b="1">
                <a:solidFill>
                  <a:srgbClr val="000000"/>
                </a:solidFill>
                <a:latin typeface="Georgia" pitchFamily="18" charset="0"/>
              </a:rPr>
            </a:br>
            <a:endParaRPr lang="ru-RU" sz="2400" b="1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28678" name="Picture 6" descr="ff484cec615264307486bb1a1e02b0abbc81cc839501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925" y="260350"/>
            <a:ext cx="3938588" cy="3960813"/>
          </a:xfrm>
          <a:prstGeom prst="rect">
            <a:avLst/>
          </a:prstGeom>
          <a:noFill/>
        </p:spPr>
      </p:pic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1476375" y="404813"/>
            <a:ext cx="25923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 b="1">
              <a:solidFill>
                <a:srgbClr val="000000"/>
              </a:solidFill>
            </a:endParaRPr>
          </a:p>
          <a:p>
            <a:pPr algn="ctr"/>
            <a:r>
              <a:rPr lang="ru-RU" sz="3200" b="1">
                <a:solidFill>
                  <a:srgbClr val="0033CC"/>
                </a:solidFill>
              </a:rPr>
              <a:t>Вьюга.</a:t>
            </a:r>
          </a:p>
          <a:p>
            <a:pPr algn="ctr"/>
            <a:endParaRPr lang="ru-RU" sz="3200" b="1">
              <a:solidFill>
                <a:srgbClr val="0033CC"/>
              </a:solidFill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4932363" y="4437063"/>
            <a:ext cx="3887787" cy="20875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000000"/>
                </a:solidFill>
              </a:rPr>
              <a:t>Потрудись, кузнец-мороз,</a:t>
            </a:r>
          </a:p>
          <a:p>
            <a:pPr algn="ctr"/>
            <a:r>
              <a:rPr lang="ru-RU" sz="2400" b="1">
                <a:solidFill>
                  <a:srgbClr val="000000"/>
                </a:solidFill>
              </a:rPr>
              <a:t>Скуй ты нам сегодня</a:t>
            </a:r>
          </a:p>
          <a:p>
            <a:pPr algn="ctr"/>
            <a:r>
              <a:rPr lang="ru-RU" sz="2400" b="1">
                <a:solidFill>
                  <a:srgbClr val="000000"/>
                </a:solidFill>
              </a:rPr>
              <a:t>Ожерелье для берез</a:t>
            </a:r>
          </a:p>
          <a:p>
            <a:pPr algn="ctr"/>
            <a:r>
              <a:rPr lang="ru-RU" sz="2400" b="1">
                <a:solidFill>
                  <a:srgbClr val="000000"/>
                </a:solidFill>
              </a:rPr>
              <a:t>К ночи новогодней!</a:t>
            </a:r>
          </a:p>
          <a:p>
            <a:pPr algn="ctr"/>
            <a:endParaRPr lang="ru-RU" sz="2400"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Маршак – сказочник.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Двенадцать месяцев</a:t>
            </a:r>
          </a:p>
          <a:p>
            <a:pPr>
              <a:lnSpc>
                <a:spcPct val="90000"/>
              </a:lnSpc>
            </a:pPr>
            <a:r>
              <a:rPr lang="ru-RU"/>
              <a:t>Теремок</a:t>
            </a:r>
          </a:p>
          <a:p>
            <a:pPr>
              <a:lnSpc>
                <a:spcPct val="90000"/>
              </a:lnSpc>
            </a:pPr>
            <a:r>
              <a:rPr lang="ru-RU"/>
              <a:t>Кошкин дом</a:t>
            </a:r>
          </a:p>
          <a:p>
            <a:pPr>
              <a:lnSpc>
                <a:spcPct val="90000"/>
              </a:lnSpc>
            </a:pPr>
            <a:r>
              <a:rPr lang="ru-RU"/>
              <a:t>Горя бояться – счастья не видать</a:t>
            </a:r>
          </a:p>
          <a:p>
            <a:pPr>
              <a:lnSpc>
                <a:spcPct val="90000"/>
              </a:lnSpc>
            </a:pPr>
            <a:r>
              <a:rPr lang="ru-RU"/>
              <a:t>Петрушка – иностранец</a:t>
            </a:r>
          </a:p>
          <a:p>
            <a:pPr>
              <a:lnSpc>
                <a:spcPct val="90000"/>
              </a:lnSpc>
            </a:pPr>
            <a:r>
              <a:rPr lang="ru-RU"/>
              <a:t>Умные вещи</a:t>
            </a:r>
          </a:p>
          <a:p>
            <a:pPr>
              <a:lnSpc>
                <a:spcPct val="90000"/>
              </a:lnSpc>
            </a:pPr>
            <a:r>
              <a:rPr lang="ru-RU"/>
              <a:t>Сказка про козла</a:t>
            </a:r>
          </a:p>
          <a:p>
            <a:pPr>
              <a:lnSpc>
                <a:spcPct val="90000"/>
              </a:lnSpc>
            </a:pPr>
            <a:r>
              <a:rPr lang="ru-RU"/>
              <a:t>Волшебная палочка</a:t>
            </a:r>
          </a:p>
          <a:p>
            <a:pPr>
              <a:lnSpc>
                <a:spcPct val="90000"/>
              </a:lnSpc>
            </a:pPr>
            <a:r>
              <a:rPr lang="ru-RU"/>
              <a:t>Золотое колесо...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79388" y="1052513"/>
            <a:ext cx="5256212" cy="39608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Пела ночью мышка в норке:</a:t>
            </a:r>
            <a:br>
              <a:rPr lang="ru-RU" sz="2400" b="1"/>
            </a:br>
            <a:r>
              <a:rPr lang="ru-RU" sz="2400" b="1"/>
              <a:t>- Спи, мышонок, замолчи!</a:t>
            </a:r>
            <a:br>
              <a:rPr lang="ru-RU" sz="2400" b="1"/>
            </a:br>
            <a:r>
              <a:rPr lang="ru-RU" sz="2400" b="1"/>
              <a:t>Дам тебе я хлебной корки</a:t>
            </a:r>
            <a:br>
              <a:rPr lang="ru-RU" sz="2400" b="1"/>
            </a:br>
            <a:r>
              <a:rPr lang="ru-RU" sz="2400" b="1"/>
              <a:t>И огарочек свечи.</a:t>
            </a:r>
            <a:endParaRPr lang="en-US" sz="2400" b="1"/>
          </a:p>
          <a:p>
            <a:pPr algn="ctr"/>
            <a:r>
              <a:rPr lang="ru-RU" sz="2400" b="1"/>
              <a:t>Отвечает ей мышонок:</a:t>
            </a:r>
            <a:br>
              <a:rPr lang="ru-RU" sz="2400" b="1"/>
            </a:br>
            <a:r>
              <a:rPr lang="ru-RU" sz="2400" b="1"/>
              <a:t>- Голосок твой слишком тонок.</a:t>
            </a:r>
            <a:br>
              <a:rPr lang="ru-RU" sz="2400" b="1"/>
            </a:br>
            <a:r>
              <a:rPr lang="ru-RU" sz="2400" b="1"/>
              <a:t>Лучше, мама, не пищи,</a:t>
            </a:r>
            <a:br>
              <a:rPr lang="ru-RU" sz="2400" b="1"/>
            </a:br>
            <a:r>
              <a:rPr lang="ru-RU" sz="2400" b="1"/>
              <a:t>Ты мне няньку поищи!..</a:t>
            </a:r>
          </a:p>
        </p:txBody>
      </p:sp>
      <p:pic>
        <p:nvPicPr>
          <p:cNvPr id="36867" name="Picture 3" descr="i_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357563"/>
            <a:ext cx="4286250" cy="3124200"/>
          </a:xfrm>
          <a:prstGeom prst="rect">
            <a:avLst/>
          </a:prstGeom>
          <a:noFill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763713" y="333375"/>
            <a:ext cx="5472112" cy="71913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Сказка о глупом мышонке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7635875" y="701675"/>
            <a:ext cx="1841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3200"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284663" y="1268413"/>
            <a:ext cx="4859337" cy="43195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Унесла мышонка кошка</a:t>
            </a:r>
            <a:br>
              <a:rPr lang="ru-RU" sz="2400" b="1"/>
            </a:br>
            <a:r>
              <a:rPr lang="ru-RU" sz="2400" b="1"/>
              <a:t>И поет: - Не бойся, крошка.</a:t>
            </a:r>
            <a:br>
              <a:rPr lang="ru-RU" sz="2400" b="1"/>
            </a:br>
            <a:r>
              <a:rPr lang="ru-RU" sz="2400" b="1"/>
              <a:t>Поиграем час-другой</a:t>
            </a:r>
            <a:br>
              <a:rPr lang="ru-RU" sz="2400" b="1"/>
            </a:br>
            <a:r>
              <a:rPr lang="ru-RU" sz="2400" b="1"/>
              <a:t>В кошки-мышки, дорогой!</a:t>
            </a:r>
          </a:p>
          <a:p>
            <a:pPr algn="ctr"/>
            <a:endParaRPr lang="ru-RU" sz="2400" b="1"/>
          </a:p>
          <a:p>
            <a:pPr algn="ctr"/>
            <a:r>
              <a:rPr lang="ru-RU" sz="2400"/>
              <a:t> </a:t>
            </a:r>
            <a:r>
              <a:rPr lang="ru-RU" sz="2400" b="1"/>
              <a:t>Перепуганный мышонок</a:t>
            </a:r>
            <a:br>
              <a:rPr lang="ru-RU" sz="2400" b="1"/>
            </a:br>
            <a:r>
              <a:rPr lang="ru-RU" sz="2400" b="1"/>
              <a:t>Отвечает ей спросонок:</a:t>
            </a:r>
            <a:br>
              <a:rPr lang="ru-RU" sz="2400" b="1"/>
            </a:br>
            <a:r>
              <a:rPr lang="ru-RU" sz="2400" b="1"/>
              <a:t>- В кошки-мышки наша мать</a:t>
            </a:r>
            <a:br>
              <a:rPr lang="ru-RU" sz="2400" b="1"/>
            </a:br>
            <a:r>
              <a:rPr lang="ru-RU" sz="2400" b="1"/>
              <a:t>Не велела нам играть...</a:t>
            </a:r>
          </a:p>
        </p:txBody>
      </p:sp>
      <p:pic>
        <p:nvPicPr>
          <p:cNvPr id="44039" name="Picture 7" descr="160755_Skazka_ob_umnom_myshonk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0350"/>
            <a:ext cx="4570413" cy="6237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1628775"/>
            <a:ext cx="5759450" cy="45354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Эту сказку ты прочтёшь</a:t>
            </a:r>
            <a:br>
              <a:rPr lang="ru-RU" sz="2400" b="1"/>
            </a:br>
            <a:r>
              <a:rPr lang="ru-RU" sz="2400" b="1"/>
              <a:t>Тихо, тихо, тихо...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Жили-были серый ёж</a:t>
            </a:r>
            <a:br>
              <a:rPr lang="ru-RU" sz="2400" b="1"/>
            </a:br>
            <a:r>
              <a:rPr lang="ru-RU" sz="2400" b="1"/>
              <a:t>И его ежиха.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Серый ёж был очень тих</a:t>
            </a:r>
            <a:br>
              <a:rPr lang="ru-RU" sz="2400" b="1"/>
            </a:br>
            <a:r>
              <a:rPr lang="ru-RU" sz="2400" b="1"/>
              <a:t>И ежиха тоже.</a:t>
            </a:r>
            <a:br>
              <a:rPr lang="ru-RU" sz="2400" b="1"/>
            </a:br>
            <a:r>
              <a:rPr lang="ru-RU" sz="2400" b="1"/>
              <a:t>И ребёнок был у них -</a:t>
            </a:r>
            <a:br>
              <a:rPr lang="ru-RU" sz="2400" b="1"/>
            </a:br>
            <a:r>
              <a:rPr lang="ru-RU" sz="2400" b="1"/>
              <a:t>Очень тихий ёжик…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38918" name="Picture 6" descr="i_0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76250"/>
            <a:ext cx="3343275" cy="5029200"/>
          </a:xfrm>
          <a:prstGeom prst="rect">
            <a:avLst/>
          </a:prstGeom>
          <a:noFill/>
        </p:spPr>
      </p:pic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900113" y="260350"/>
            <a:ext cx="4176712" cy="10080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Тихая сказка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164388" y="1600200"/>
            <a:ext cx="1522412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39939" name="Picture 3" descr="c1453d8b3d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21113" y="549275"/>
            <a:ext cx="5286375" cy="6308725"/>
          </a:xfrm>
          <a:prstGeom prst="rect">
            <a:avLst/>
          </a:prstGeom>
          <a:noFill/>
        </p:spPr>
      </p:pic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468313" y="981075"/>
            <a:ext cx="5543550" cy="3455988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Под праздник, под воскресный день,</a:t>
            </a:r>
            <a:br>
              <a:rPr lang="ru-RU" sz="2400" b="1"/>
            </a:br>
            <a:r>
              <a:rPr lang="ru-RU" sz="2400" b="1"/>
              <a:t>Пред тем, как на ночь лечь,</a:t>
            </a:r>
            <a:br>
              <a:rPr lang="ru-RU" sz="2400" b="1"/>
            </a:br>
            <a:r>
              <a:rPr lang="ru-RU" sz="2400" b="1"/>
              <a:t>Хозяйка жарить принялась,</a:t>
            </a:r>
            <a:br>
              <a:rPr lang="ru-RU" sz="2400" b="1"/>
            </a:br>
            <a:r>
              <a:rPr lang="ru-RU" sz="2400" b="1"/>
              <a:t>Варить, тушить и печь. </a:t>
            </a:r>
          </a:p>
          <a:p>
            <a:pPr algn="ctr"/>
            <a:endParaRPr lang="ru-RU" sz="2400" b="1"/>
          </a:p>
          <a:p>
            <a:pPr algn="ctr"/>
            <a:r>
              <a:rPr lang="ru-RU" sz="2400" b="1"/>
              <a:t>Стояла осень на дворе,</a:t>
            </a:r>
            <a:br>
              <a:rPr lang="ru-RU" sz="2400" b="1"/>
            </a:br>
            <a:r>
              <a:rPr lang="ru-RU" sz="2400" b="1"/>
              <a:t>И ветер дул сырой.</a:t>
            </a:r>
            <a:br>
              <a:rPr lang="ru-RU" sz="2400" b="1"/>
            </a:br>
            <a:r>
              <a:rPr lang="ru-RU" sz="2400" b="1"/>
              <a:t>Старик старухе говорит:</a:t>
            </a:r>
            <a:br>
              <a:rPr lang="ru-RU" sz="2400" b="1"/>
            </a:br>
            <a:r>
              <a:rPr lang="ru-RU" sz="2400" b="1"/>
              <a:t>- Старуха, дверь закрой!...</a:t>
            </a:r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1187450" y="188913"/>
            <a:ext cx="4824413" cy="6207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000" b="1"/>
          </a:p>
          <a:p>
            <a:pPr algn="ctr"/>
            <a:r>
              <a:rPr lang="ru-RU" sz="3200" b="1">
                <a:solidFill>
                  <a:srgbClr val="0033CC"/>
                </a:solidFill>
              </a:rPr>
              <a:t>Старуха, дверь закрой!</a:t>
            </a:r>
          </a:p>
          <a:p>
            <a:pPr algn="ctr"/>
            <a:endParaRPr lang="ru-RU" sz="320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7" name="Picture 7" descr="img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8338" y="1052513"/>
            <a:ext cx="4406900" cy="5805487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3888" y="1600200"/>
            <a:ext cx="442912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188913"/>
            <a:ext cx="5003800" cy="460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Что ни делает дурак,</a:t>
            </a:r>
            <a:br>
              <a:rPr lang="ru-RU" sz="2400" b="1"/>
            </a:br>
            <a:r>
              <a:rPr lang="ru-RU" sz="2400" b="1"/>
              <a:t>Все он делает не так.</a:t>
            </a:r>
          </a:p>
          <a:p>
            <a:pPr algn="ctr"/>
            <a:r>
              <a:rPr lang="ru-RU" sz="2400" b="1"/>
              <a:t> Начинает не сначала,</a:t>
            </a:r>
            <a:br>
              <a:rPr lang="ru-RU" sz="2400" b="1"/>
            </a:br>
            <a:r>
              <a:rPr lang="ru-RU" sz="2400" b="1"/>
              <a:t>А кончает как попало...</a:t>
            </a:r>
          </a:p>
          <a:p>
            <a:pPr algn="ctr"/>
            <a:endParaRPr lang="ru-RU" sz="2400" b="1"/>
          </a:p>
          <a:p>
            <a:pPr algn="ctr"/>
            <a:r>
              <a:rPr lang="ru-RU" sz="2400" b="1"/>
              <a:t>С потолка он строит дом,</a:t>
            </a:r>
            <a:br>
              <a:rPr lang="ru-RU" sz="2400" b="1"/>
            </a:br>
            <a:r>
              <a:rPr lang="ru-RU" sz="2400" b="1"/>
              <a:t>Носит воду решетом,</a:t>
            </a:r>
          </a:p>
          <a:p>
            <a:pPr algn="ctr"/>
            <a:r>
              <a:rPr lang="ru-RU" sz="2400" b="1"/>
              <a:t>Солнце в поле ловит шапкой,</a:t>
            </a:r>
            <a:br>
              <a:rPr lang="ru-RU" sz="2400" b="1"/>
            </a:br>
            <a:r>
              <a:rPr lang="ru-RU" sz="2400" b="1"/>
              <a:t>Тень со стен стирает тряпкой,</a:t>
            </a:r>
          </a:p>
          <a:p>
            <a:pPr algn="ctr"/>
            <a:r>
              <a:rPr lang="ru-RU" sz="2400" b="1"/>
              <a:t>Дверь берет с собою в лес,</a:t>
            </a:r>
            <a:br>
              <a:rPr lang="ru-RU" sz="2400" b="1"/>
            </a:br>
            <a:r>
              <a:rPr lang="ru-RU" sz="2400" b="1"/>
              <a:t>Чтобы вор к нему не влез.</a:t>
            </a:r>
          </a:p>
          <a:p>
            <a:pPr algn="ctr"/>
            <a:endParaRPr lang="ru-RU" sz="2400" b="1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4859338" y="188913"/>
            <a:ext cx="3095625" cy="7921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Не так...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179388" y="4437063"/>
            <a:ext cx="4643437" cy="19446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И на крышу за веревку</a:t>
            </a:r>
          </a:p>
          <a:p>
            <a:pPr algn="ctr"/>
            <a:r>
              <a:rPr lang="ru-RU" sz="2400" b="1"/>
              <a:t> Тянет бурую коровку,</a:t>
            </a:r>
          </a:p>
          <a:p>
            <a:pPr algn="ctr"/>
            <a:r>
              <a:rPr lang="ru-RU" sz="2400" b="1"/>
              <a:t> Чтоб немножко попаслась</a:t>
            </a:r>
          </a:p>
          <a:p>
            <a:pPr algn="ctr"/>
            <a:r>
              <a:rPr lang="ru-RU" sz="2400" b="1"/>
              <a:t>Там, где травка разрослась...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Из биографии С.Я. Маршака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08400" y="1341438"/>
            <a:ext cx="4978400" cy="49672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         </a:t>
            </a:r>
            <a:r>
              <a:rPr lang="ru-RU" sz="2800" b="1"/>
              <a:t>Самуил Яковлевич Маршак родился 3 ноября 1887 года в Воронеже.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b="1"/>
              <a:t>         Раннее детство и первые школьные годы будущий писатель провёл в маленьком городке Острогожске Воронежской губернии. Его семья жила небогато, но дружно.</a:t>
            </a:r>
          </a:p>
        </p:txBody>
      </p:sp>
      <p:pic>
        <p:nvPicPr>
          <p:cNvPr id="14341" name="Picture 5" descr="marshak-2_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557338"/>
            <a:ext cx="32289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7" name="Picture 7" descr="0_6ba82_383a95ef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0"/>
            <a:ext cx="6804025" cy="7651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Отчего у месяца нет платья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555875" y="3716338"/>
            <a:ext cx="5976938" cy="31416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br>
              <a:rPr lang="ru-RU" sz="2400" b="1"/>
            </a:br>
            <a:r>
              <a:rPr lang="ru-RU" sz="2400" b="1"/>
              <a:t>Снял портной с полумесяца мерку,</a:t>
            </a:r>
            <a:br>
              <a:rPr lang="ru-RU" sz="2400" b="1"/>
            </a:br>
            <a:r>
              <a:rPr lang="ru-RU" sz="2400" b="1"/>
              <a:t>Приглашает его на примерку.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Но всего за четырнадцать дней</a:t>
            </a:r>
            <a:br>
              <a:rPr lang="ru-RU" sz="2400" b="1"/>
            </a:br>
            <a:r>
              <a:rPr lang="ru-RU" sz="2400" b="1"/>
              <a:t>Вдвое сделался месяц полней...</a:t>
            </a:r>
            <a:br>
              <a:rPr lang="ru-RU" sz="2400" b="1"/>
            </a:br>
            <a:endParaRPr lang="ru-RU" sz="2400" b="1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3635375" y="765175"/>
            <a:ext cx="5508625" cy="2951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Заглянул полумесяц к портному,</a:t>
            </a:r>
            <a:br>
              <a:rPr lang="ru-RU" sz="2400" b="1"/>
            </a:br>
            <a:r>
              <a:rPr lang="ru-RU" sz="2400" b="1"/>
              <a:t>Не к небесному, а к земному.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— Сшей мне, мастер, </a:t>
            </a:r>
          </a:p>
          <a:p>
            <a:pPr algn="ctr"/>
            <a:r>
              <a:rPr lang="ru-RU" sz="2400" b="1"/>
              <a:t>нарядное платье.</a:t>
            </a:r>
            <a:br>
              <a:rPr lang="ru-RU" sz="2400" b="1"/>
            </a:br>
            <a:r>
              <a:rPr lang="ru-RU" sz="2400" b="1"/>
              <a:t>Буду по небу в праздник гулять я.</a:t>
            </a:r>
            <a:br>
              <a:rPr lang="ru-RU" sz="2400" b="1"/>
            </a:br>
            <a:endParaRPr lang="ru-RU" sz="2400" b="1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2962275" cy="2146300"/>
          </a:xfrm>
        </p:spPr>
        <p:txBody>
          <a:bodyPr/>
          <a:lstStyle/>
          <a:p>
            <a:r>
              <a:rPr lang="ru-RU" b="1">
                <a:solidFill>
                  <a:srgbClr val="000099"/>
                </a:solidFill>
              </a:rPr>
              <a:t>Узнай сказку!</a:t>
            </a:r>
          </a:p>
        </p:txBody>
      </p:sp>
      <p:pic>
        <p:nvPicPr>
          <p:cNvPr id="47109" name="Picture 5" descr="nabor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3163" y="0"/>
            <a:ext cx="5430837" cy="6858000"/>
          </a:xfrm>
          <a:prstGeom prst="rect">
            <a:avLst/>
          </a:prstGeom>
          <a:noFill/>
        </p:spPr>
      </p:pic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827088" y="5876925"/>
            <a:ext cx="2736850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rgbClr val="CC0000"/>
                </a:solidFill>
              </a:rPr>
              <a:t>Теремок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1" name="Picture 7" descr="336463_origin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549275"/>
            <a:ext cx="2495550" cy="3311525"/>
          </a:xfrm>
          <a:prstGeom prst="rect">
            <a:avLst/>
          </a:prstGeom>
          <a:noFill/>
        </p:spPr>
      </p:pic>
      <p:pic>
        <p:nvPicPr>
          <p:cNvPr id="41993" name="Picture 9" descr="80cac3285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2619375" cy="3738563"/>
          </a:xfrm>
          <a:prstGeom prst="rect">
            <a:avLst/>
          </a:prstGeom>
          <a:noFill/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274638"/>
            <a:ext cx="6840537" cy="706437"/>
          </a:xfrm>
        </p:spPr>
        <p:txBody>
          <a:bodyPr/>
          <a:lstStyle/>
          <a:p>
            <a:r>
              <a:rPr lang="ru-RU" sz="4000" b="1">
                <a:solidFill>
                  <a:srgbClr val="000099"/>
                </a:solidFill>
              </a:rPr>
              <a:t>Узнай сказку!</a:t>
            </a:r>
          </a:p>
        </p:txBody>
      </p:sp>
      <p:pic>
        <p:nvPicPr>
          <p:cNvPr id="41989" name="Picture 5" descr="300ba32fc6d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3573463"/>
            <a:ext cx="4824413" cy="3016250"/>
          </a:xfrm>
          <a:prstGeom prst="rect">
            <a:avLst/>
          </a:prstGeom>
          <a:noFill/>
        </p:spPr>
      </p:pic>
      <p:pic>
        <p:nvPicPr>
          <p:cNvPr id="41995" name="Picture 11" descr="Картинка 52 из 2340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59113" y="1052513"/>
            <a:ext cx="2951162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56550" y="1600200"/>
            <a:ext cx="73025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6085" name="Picture 5" descr="2008030409281739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013" y="1196975"/>
            <a:ext cx="3878262" cy="5445125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46087" name="Picture 7" descr="28-%D1%80%D0%B2%D0%B7%D1%89%D0%BD%D1%8C%D0%B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214438"/>
            <a:ext cx="4068762" cy="3051175"/>
          </a:xfrm>
          <a:prstGeom prst="rect">
            <a:avLst/>
          </a:prstGeom>
          <a:noFill/>
          <a:ln w="9525">
            <a:solidFill>
              <a:srgbClr val="000099"/>
            </a:solidFill>
            <a:miter lim="800000"/>
            <a:headEnd/>
            <a:tailEnd/>
          </a:ln>
        </p:spPr>
      </p:pic>
      <p:sp>
        <p:nvSpPr>
          <p:cNvPr id="46088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noFill/>
          <a:ln/>
        </p:spPr>
        <p:txBody>
          <a:bodyPr/>
          <a:lstStyle/>
          <a:p>
            <a:r>
              <a:rPr lang="ru-RU" b="1">
                <a:solidFill>
                  <a:srgbClr val="000099"/>
                </a:solidFill>
              </a:rPr>
              <a:t>Узнай сказку!</a:t>
            </a:r>
          </a:p>
        </p:txBody>
      </p:sp>
      <p:pic>
        <p:nvPicPr>
          <p:cNvPr id="46090" name="Picture 10" descr="Картинка 1 из 2937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6825" y="4365625"/>
            <a:ext cx="3043238" cy="2278063"/>
          </a:xfrm>
          <a:prstGeom prst="rect">
            <a:avLst/>
          </a:prstGeom>
          <a:noFill/>
          <a:ln w="9525">
            <a:solidFill>
              <a:srgbClr val="0033CC"/>
            </a:solidFill>
            <a:miter lim="800000"/>
            <a:headEnd/>
            <a:tailEnd/>
          </a:ln>
        </p:spPr>
      </p:pic>
      <p:pic>
        <p:nvPicPr>
          <p:cNvPr id="46091" name="Picture 11" descr="oblozhka3-fro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0"/>
            <a:ext cx="849788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Маршак - переводчик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          Маршак – один из лучших переводчиков зарубежной поэзии того времени. Еще будучи молодым человеком, он смог поехать учиться в Англию. Его глубоко тронули народные песни, баллады и стихи английских поэтов и он стал переводить их на русский язык.                                                     С.Я.Маршак переводил также с латышского, польского, еврейского, чешского, казахского, венгерского, итальянского, украинского и армянского языков.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27463" cy="561975"/>
          </a:xfrm>
        </p:spPr>
        <p:txBody>
          <a:bodyPr/>
          <a:lstStyle/>
          <a:p>
            <a:br>
              <a:rPr lang="en-US" sz="4000" b="1">
                <a:solidFill>
                  <a:schemeClr val="tx1"/>
                </a:solidFill>
              </a:rPr>
            </a:br>
            <a:r>
              <a:rPr lang="ru-RU" sz="4000" b="1">
                <a:solidFill>
                  <a:srgbClr val="0033CC"/>
                </a:solidFill>
              </a:rPr>
              <a:t>Робин-Бобин </a:t>
            </a:r>
            <a:br>
              <a:rPr lang="ru-RU" sz="4000" b="1">
                <a:solidFill>
                  <a:srgbClr val="0033CC"/>
                </a:solidFill>
              </a:rPr>
            </a:br>
            <a:endParaRPr lang="ru-RU" sz="4000" b="1">
              <a:solidFill>
                <a:srgbClr val="0033CC"/>
              </a:solidFill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51500" y="1600200"/>
            <a:ext cx="30353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49157" name="Picture 5" descr="0_779e6_774a8bdd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4076700" cy="5029200"/>
          </a:xfrm>
          <a:prstGeom prst="rect">
            <a:avLst/>
          </a:prstGeo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4067175" y="0"/>
            <a:ext cx="5076825" cy="685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Робин-Бобин </a:t>
            </a:r>
            <a:br>
              <a:rPr lang="ru-RU" sz="2400" b="1"/>
            </a:br>
            <a:r>
              <a:rPr lang="ru-RU" sz="2400" b="1"/>
              <a:t>Кое-как </a:t>
            </a:r>
            <a:br>
              <a:rPr lang="ru-RU" sz="2400" b="1"/>
            </a:br>
            <a:r>
              <a:rPr lang="ru-RU" sz="2400" b="1"/>
              <a:t>Подкрепился </a:t>
            </a:r>
            <a:br>
              <a:rPr lang="ru-RU" sz="2400" b="1"/>
            </a:br>
            <a:r>
              <a:rPr lang="ru-RU" sz="2400" b="1"/>
              <a:t>Натощак: </a:t>
            </a:r>
            <a:br>
              <a:rPr lang="ru-RU" sz="2400" b="1"/>
            </a:br>
            <a:r>
              <a:rPr lang="ru-RU" sz="2400" b="1"/>
              <a:t>Съел теленка </a:t>
            </a:r>
            <a:br>
              <a:rPr lang="ru-RU" sz="2400" b="1"/>
            </a:br>
            <a:r>
              <a:rPr lang="ru-RU" sz="2400" b="1"/>
              <a:t>Утром рано, </a:t>
            </a:r>
            <a:br>
              <a:rPr lang="ru-RU" sz="2400" b="1"/>
            </a:br>
            <a:r>
              <a:rPr lang="ru-RU" sz="2400" b="1"/>
              <a:t>Двух овечек </a:t>
            </a:r>
            <a:br>
              <a:rPr lang="ru-RU" sz="2400" b="1"/>
            </a:br>
            <a:r>
              <a:rPr lang="ru-RU" sz="2400" b="1"/>
              <a:t>И барана, </a:t>
            </a:r>
            <a:br>
              <a:rPr lang="ru-RU" sz="2400" b="1"/>
            </a:br>
            <a:r>
              <a:rPr lang="ru-RU" sz="2400" b="1"/>
              <a:t>Съел корову </a:t>
            </a:r>
            <a:br>
              <a:rPr lang="ru-RU" sz="2400" b="1"/>
            </a:br>
            <a:r>
              <a:rPr lang="ru-RU" sz="2400" b="1"/>
              <a:t>Целиком. </a:t>
            </a:r>
            <a:br>
              <a:rPr lang="ru-RU" sz="2400" b="1"/>
            </a:br>
            <a:r>
              <a:rPr lang="ru-RU" sz="2400" b="1"/>
              <a:t>И прилавок </a:t>
            </a:r>
            <a:br>
              <a:rPr lang="ru-RU" sz="2400" b="1"/>
            </a:br>
            <a:r>
              <a:rPr lang="ru-RU" sz="2400" b="1"/>
              <a:t>С мясником, </a:t>
            </a:r>
            <a:br>
              <a:rPr lang="ru-RU" sz="2400" b="1"/>
            </a:br>
            <a:r>
              <a:rPr lang="ru-RU" sz="2400" b="1"/>
              <a:t>Сотню жаворонков в тесте, </a:t>
            </a:r>
            <a:br>
              <a:rPr lang="ru-RU" sz="2400" b="1"/>
            </a:br>
            <a:r>
              <a:rPr lang="ru-RU" sz="2400" b="1"/>
              <a:t>И коня с телегой вместе, </a:t>
            </a:r>
            <a:br>
              <a:rPr lang="ru-RU" sz="2400" b="1"/>
            </a:br>
            <a:r>
              <a:rPr lang="ru-RU" sz="2400" b="1"/>
              <a:t>Пять церквей и колоколен - </a:t>
            </a:r>
            <a:br>
              <a:rPr lang="ru-RU" sz="2400" b="1"/>
            </a:br>
            <a:r>
              <a:rPr lang="ru-RU" sz="2400" b="1"/>
              <a:t>Да еще и недоволен!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1" name="Picture 5" descr="0_2184c_d6966c5d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1649413"/>
            <a:ext cx="5219700" cy="520858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395288" y="1412875"/>
            <a:ext cx="4681537" cy="39608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400" b="1" i="1"/>
          </a:p>
          <a:p>
            <a:pPr algn="ctr"/>
            <a:r>
              <a:rPr lang="ru-RU" sz="2400" b="1"/>
              <a:t> - Где ты была сегодня, киска?</a:t>
            </a:r>
          </a:p>
          <a:p>
            <a:pPr algn="ctr"/>
            <a:endParaRPr lang="en-US" sz="2400" b="1"/>
          </a:p>
          <a:p>
            <a:pPr algn="ctr"/>
            <a:r>
              <a:rPr lang="ru-RU" sz="2400" b="1"/>
              <a:t> - У королевы, у английской.</a:t>
            </a:r>
          </a:p>
          <a:p>
            <a:pPr algn="ctr"/>
            <a:endParaRPr lang="en-US" sz="2400" b="1"/>
          </a:p>
          <a:p>
            <a:pPr algn="ctr"/>
            <a:r>
              <a:rPr lang="ru-RU" sz="2400" b="1"/>
              <a:t> - Что ты видала при дворе?</a:t>
            </a:r>
          </a:p>
          <a:p>
            <a:pPr algn="ctr"/>
            <a:endParaRPr lang="en-US" sz="2400" b="1"/>
          </a:p>
          <a:p>
            <a:pPr algn="ctr"/>
            <a:r>
              <a:rPr lang="ru-RU" sz="2400" b="1"/>
              <a:t> - Видала мышку на ковре! </a:t>
            </a:r>
          </a:p>
        </p:txBody>
      </p:sp>
      <p:sp>
        <p:nvSpPr>
          <p:cNvPr id="50183" name="Rectangle 7"/>
          <p:cNvSpPr>
            <a:spLocks noChangeArrowheads="1"/>
          </p:cNvSpPr>
          <p:nvPr/>
        </p:nvSpPr>
        <p:spPr bwMode="auto">
          <a:xfrm>
            <a:off x="3203575" y="404813"/>
            <a:ext cx="5940425" cy="12954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В гостях у королевы</a:t>
            </a:r>
            <a:br>
              <a:rPr lang="ru-RU" sz="3200" b="1">
                <a:solidFill>
                  <a:srgbClr val="0033CC"/>
                </a:solidFill>
              </a:rPr>
            </a:br>
            <a:r>
              <a:rPr lang="ru-RU" i="1"/>
              <a:t>Английская песенка</a:t>
            </a:r>
            <a:br>
              <a:rPr lang="ru-RU" i="1"/>
            </a:br>
            <a:endParaRPr lang="ru-RU" i="1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404813"/>
            <a:ext cx="6948488" cy="64531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Храбрецы</a:t>
            </a:r>
          </a:p>
          <a:p>
            <a:pPr algn="ctr"/>
            <a:endParaRPr lang="ru-RU" sz="3200" b="1">
              <a:solidFill>
                <a:srgbClr val="0033CC"/>
              </a:solidFill>
            </a:endParaRPr>
          </a:p>
          <a:p>
            <a:pPr algn="ctr"/>
            <a:r>
              <a:rPr lang="ru-RU" i="1"/>
              <a:t>Английская народная песенка</a:t>
            </a:r>
          </a:p>
          <a:p>
            <a:pPr algn="ctr"/>
            <a:endParaRPr lang="ru-RU" i="1"/>
          </a:p>
          <a:p>
            <a:pPr algn="ctr"/>
            <a:r>
              <a:rPr lang="ru-RU" i="1"/>
              <a:t>Перевод С. Маршак</a:t>
            </a:r>
          </a:p>
          <a:p>
            <a:pPr algn="ctr"/>
            <a:endParaRPr lang="ru-RU" i="1"/>
          </a:p>
          <a:p>
            <a:pPr algn="ctr"/>
            <a:r>
              <a:rPr lang="ru-RU" sz="2400" b="1"/>
              <a:t>Однажды двадцать пять портных</a:t>
            </a:r>
            <a:br>
              <a:rPr lang="ru-RU" sz="2400" b="1"/>
            </a:br>
            <a:r>
              <a:rPr lang="ru-RU" sz="2400" b="1"/>
              <a:t>Вступили в бой с улиткой.</a:t>
            </a:r>
            <a:br>
              <a:rPr lang="ru-RU" sz="2400" b="1"/>
            </a:br>
            <a:r>
              <a:rPr lang="ru-RU" sz="2400" b="1"/>
              <a:t>В руках у каждого из них</a:t>
            </a:r>
            <a:br>
              <a:rPr lang="ru-RU" sz="2400" b="1"/>
            </a:br>
            <a:r>
              <a:rPr lang="ru-RU" sz="2400" b="1"/>
              <a:t>Бала иголка с ниткой! 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Но еле ноги унесли,</a:t>
            </a:r>
            <a:br>
              <a:rPr lang="ru-RU" sz="2400" b="1"/>
            </a:br>
            <a:r>
              <a:rPr lang="ru-RU" sz="2400" b="1"/>
              <a:t>Спасаясь от врага,</a:t>
            </a:r>
            <a:br>
              <a:rPr lang="ru-RU" sz="2400" b="1"/>
            </a:br>
            <a:r>
              <a:rPr lang="ru-RU" sz="2400" b="1"/>
              <a:t>Когда завидели вдали</a:t>
            </a:r>
            <a:br>
              <a:rPr lang="ru-RU" sz="2400" b="1"/>
            </a:br>
            <a:r>
              <a:rPr lang="ru-RU" sz="2400" b="1"/>
              <a:t>Улиткины рога.</a:t>
            </a:r>
            <a:br>
              <a:rPr lang="ru-RU" sz="2400" b="1"/>
            </a:br>
            <a:br>
              <a:rPr lang="ru-RU" sz="2400" b="1"/>
            </a:br>
            <a:endParaRPr lang="ru-RU" sz="2400" b="1"/>
          </a:p>
        </p:txBody>
      </p:sp>
      <p:pic>
        <p:nvPicPr>
          <p:cNvPr id="51208" name="Picture 8" descr="outpu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4003675"/>
            <a:ext cx="3529012" cy="26654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0" y="836613"/>
            <a:ext cx="5580063" cy="60213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Вот дом.</a:t>
            </a:r>
            <a:br>
              <a:rPr lang="ru-RU" sz="2400" b="1"/>
            </a:br>
            <a:r>
              <a:rPr lang="ru-RU" sz="2400" b="1"/>
              <a:t>Который построил Джек.</a:t>
            </a:r>
            <a:br>
              <a:rPr lang="ru-RU" sz="2400" b="1"/>
            </a:br>
            <a:endParaRPr lang="ru-RU" sz="2400" b="1"/>
          </a:p>
          <a:p>
            <a:pPr algn="ctr"/>
            <a:r>
              <a:rPr lang="ru-RU" sz="2400" b="1"/>
              <a:t>А это пшеница.</a:t>
            </a:r>
            <a:br>
              <a:rPr lang="ru-RU" sz="2400" b="1"/>
            </a:br>
            <a:r>
              <a:rPr lang="ru-RU" sz="2400" b="1"/>
              <a:t>Которая в тёмном чулане хранится</a:t>
            </a:r>
            <a:br>
              <a:rPr lang="ru-RU" sz="2400" b="1"/>
            </a:br>
            <a:r>
              <a:rPr lang="ru-RU" sz="2400" b="1"/>
              <a:t>В доме,</a:t>
            </a:r>
            <a:br>
              <a:rPr lang="ru-RU" sz="2400" b="1"/>
            </a:br>
            <a:r>
              <a:rPr lang="ru-RU" sz="2400" b="1"/>
              <a:t>Который построил Джек.</a:t>
            </a:r>
            <a:br>
              <a:rPr lang="ru-RU" sz="2400" b="1"/>
            </a:br>
            <a:endParaRPr lang="ru-RU" sz="2400" b="1"/>
          </a:p>
          <a:p>
            <a:pPr algn="ctr"/>
            <a:r>
              <a:rPr lang="ru-RU" sz="2400" b="1"/>
              <a:t>А это весёлая птица-синица,</a:t>
            </a:r>
            <a:br>
              <a:rPr lang="ru-RU" sz="2400" b="1"/>
            </a:br>
            <a:r>
              <a:rPr lang="ru-RU" sz="2400" b="1"/>
              <a:t>Которая ловко ворует пшеницу,</a:t>
            </a:r>
            <a:br>
              <a:rPr lang="ru-RU" sz="2400" b="1"/>
            </a:br>
            <a:r>
              <a:rPr lang="ru-RU" sz="2400" b="1"/>
              <a:t>Которая в тёмном чулане хранится</a:t>
            </a:r>
            <a:br>
              <a:rPr lang="ru-RU" sz="2400" b="1"/>
            </a:br>
            <a:r>
              <a:rPr lang="ru-RU" sz="2400" b="1"/>
              <a:t>В доме, </a:t>
            </a:r>
            <a:br>
              <a:rPr lang="ru-RU" sz="2400" b="1"/>
            </a:br>
            <a:r>
              <a:rPr lang="ru-RU" sz="2400" b="1"/>
              <a:t>Который построил Джек.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52232" name="Picture 8" descr="5461c422169c3cff1dbc53df17f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0" y="2133600"/>
            <a:ext cx="3492500" cy="2619375"/>
          </a:xfrm>
          <a:prstGeom prst="rect">
            <a:avLst/>
          </a:prstGeom>
          <a:noFill/>
        </p:spPr>
      </p:pic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1331913" y="333375"/>
            <a:ext cx="6335712" cy="7921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33CC"/>
                </a:solidFill>
              </a:rPr>
              <a:t>Дом, который построил Джек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5795963" y="4221163"/>
            <a:ext cx="3095625" cy="863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800" b="1" i="1"/>
          </a:p>
          <a:p>
            <a:pPr algn="ctr"/>
            <a:r>
              <a:rPr lang="ru-RU" sz="2400" b="1" i="1"/>
              <a:t>Самуил Маршак</a:t>
            </a:r>
            <a:br>
              <a:rPr lang="ru-RU" sz="2400" b="1" i="1"/>
            </a:br>
            <a:endParaRPr lang="ru-RU" sz="2400" b="1" i="1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755650" y="333375"/>
            <a:ext cx="4895850" cy="54721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3200" b="1"/>
          </a:p>
          <a:p>
            <a:pPr algn="ctr"/>
            <a:endParaRPr lang="ru-RU" sz="3200" b="1"/>
          </a:p>
          <a:p>
            <a:pPr algn="ctr"/>
            <a:r>
              <a:rPr lang="ru-RU" sz="3200" b="1">
                <a:solidFill>
                  <a:srgbClr val="0033CC"/>
                </a:solidFill>
              </a:rPr>
              <a:t>Пожелания друзьям</a:t>
            </a:r>
            <a:br>
              <a:rPr lang="ru-RU" sz="3200" b="1">
                <a:solidFill>
                  <a:srgbClr val="0033CC"/>
                </a:solidFill>
              </a:rPr>
            </a:br>
            <a:br>
              <a:rPr lang="ru-RU"/>
            </a:br>
            <a:r>
              <a:rPr lang="ru-RU" sz="2400" b="1"/>
              <a:t>Желаю вам цвести, расти,</a:t>
            </a:r>
            <a:br>
              <a:rPr lang="ru-RU" sz="2400" b="1"/>
            </a:br>
            <a:r>
              <a:rPr lang="ru-RU" sz="2400" b="1"/>
              <a:t>Копить, крепить здоровье.</a:t>
            </a:r>
            <a:br>
              <a:rPr lang="ru-RU" sz="2400" b="1"/>
            </a:br>
            <a:r>
              <a:rPr lang="ru-RU" sz="2400" b="1"/>
              <a:t>Оно для дальнего пути -</a:t>
            </a:r>
            <a:br>
              <a:rPr lang="ru-RU" sz="2400" b="1"/>
            </a:br>
            <a:r>
              <a:rPr lang="ru-RU" sz="2400" b="1"/>
              <a:t>Главнейшее условье.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Пусть каждый день и каждый час</a:t>
            </a:r>
            <a:br>
              <a:rPr lang="ru-RU" sz="2400" b="1"/>
            </a:br>
            <a:r>
              <a:rPr lang="ru-RU" sz="2400" b="1"/>
              <a:t>Вам новое добудет.</a:t>
            </a:r>
            <a:br>
              <a:rPr lang="ru-RU" sz="2400" b="1"/>
            </a:br>
            <a:r>
              <a:rPr lang="ru-RU" sz="2400" b="1"/>
              <a:t>Пусть добрым будет ум у вас,</a:t>
            </a:r>
            <a:br>
              <a:rPr lang="ru-RU" sz="2400" b="1"/>
            </a:br>
            <a:r>
              <a:rPr lang="ru-RU" sz="2400" b="1"/>
              <a:t>А сердце умным будет.</a:t>
            </a:r>
            <a:br>
              <a:rPr lang="ru-RU" sz="2400" b="1"/>
            </a:br>
            <a:br>
              <a:rPr lang="ru-RU" sz="2400" b="1"/>
            </a:br>
            <a:r>
              <a:rPr lang="ru-RU" sz="2400" b="1"/>
              <a:t>Вам от души желаю я,</a:t>
            </a:r>
            <a:br>
              <a:rPr lang="ru-RU" sz="2400" b="1"/>
            </a:br>
            <a:r>
              <a:rPr lang="ru-RU" sz="2400" b="1"/>
              <a:t>Друзья, всего хорошего.</a:t>
            </a:r>
            <a:br>
              <a:rPr lang="ru-RU" sz="2400" b="1"/>
            </a:br>
            <a:r>
              <a:rPr lang="ru-RU" sz="2400" b="1"/>
              <a:t>А всё хорошее, друзья,</a:t>
            </a:r>
            <a:br>
              <a:rPr lang="ru-RU" sz="2400" b="1"/>
            </a:br>
            <a:r>
              <a:rPr lang="ru-RU" sz="2400" b="1"/>
              <a:t>Дается нам недешево! </a:t>
            </a:r>
            <a:br>
              <a:rPr lang="ru-RU" sz="2400" b="1"/>
            </a:br>
            <a:endParaRPr lang="ru-RU" sz="2400" b="1"/>
          </a:p>
        </p:txBody>
      </p:sp>
      <p:pic>
        <p:nvPicPr>
          <p:cNvPr id="34821" name="Picture 5" descr="Картинка 22 из 1306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404813"/>
            <a:ext cx="2881312" cy="3816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35375" y="1600200"/>
            <a:ext cx="5184775" cy="47085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     </a:t>
            </a:r>
            <a:r>
              <a:rPr lang="ru-RU" sz="2800" b="1"/>
              <a:t>Мальчик с детства тянулся к знаниям, к книгам, рано стал писать стихи.</a:t>
            </a:r>
          </a:p>
          <a:p>
            <a:pPr>
              <a:buFontTx/>
              <a:buNone/>
            </a:pPr>
            <a:r>
              <a:rPr lang="ru-RU" sz="2800" b="1"/>
              <a:t>         Сначала учился в гимназии, потом окончил Лондонский университет. Первые стихотворные книжки писателя появились в 1923 году.</a:t>
            </a:r>
          </a:p>
        </p:txBody>
      </p:sp>
      <p:pic>
        <p:nvPicPr>
          <p:cNvPr id="17413" name="Picture 5" descr="detstvo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3152775" cy="476250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>
                <a:solidFill>
                  <a:srgbClr val="0033CC"/>
                </a:solidFill>
              </a:rPr>
              <a:t>Из биографии С.Я. Маршака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ru-RU" sz="5400" b="1">
                <a:solidFill>
                  <a:srgbClr val="0033CC"/>
                </a:solidFill>
              </a:rPr>
              <a:t>Спасибо </a:t>
            </a:r>
            <a:br>
              <a:rPr lang="ru-RU" sz="5400" b="1">
                <a:solidFill>
                  <a:srgbClr val="0033CC"/>
                </a:solidFill>
              </a:rPr>
            </a:br>
            <a:r>
              <a:rPr lang="ru-RU" sz="5400" b="1">
                <a:solidFill>
                  <a:srgbClr val="FF0000"/>
                </a:solidFill>
              </a:rPr>
              <a:t>Самуилу Яковлевичу Маршаку</a:t>
            </a:r>
            <a:r>
              <a:rPr lang="ru-RU" sz="5400" b="1"/>
              <a:t> </a:t>
            </a:r>
          </a:p>
          <a:p>
            <a:pPr algn="ctr">
              <a:buFontTx/>
              <a:buNone/>
            </a:pPr>
            <a:r>
              <a:rPr lang="ru-RU" sz="5400" b="1">
                <a:solidFill>
                  <a:srgbClr val="0033CC"/>
                </a:solidFill>
              </a:rPr>
              <a:t>за чудесный подарок детям!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</a:rPr>
              <a:t>Источники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>
                <a:hlinkClick r:id="rId2"/>
              </a:rPr>
              <a:t>http://www.chudopredki.ru/1215-detskie-stikhi.-s.-marshak.html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3"/>
              </a:rPr>
              <a:t>http://s.io.ua/img_aa/small/0927/98/09279829_0.jpg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4"/>
              </a:rPr>
              <a:t>http://s39.radikal.ru/i084/0904/84/4702d7daf003.jpg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5"/>
              </a:rPr>
              <a:t>http://smarshak.ru/books/h/h08/h08_01.jpg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6"/>
              </a:rPr>
              <a:t>http://lib.rus.ec/i/58/109258/i_007.jpg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7"/>
              </a:rPr>
              <a:t>http://www.bankreceptov.ru/pic/skazki-0021.jpg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8"/>
              </a:rPr>
              <a:t>http://myphotos.ya1.ru/sunmix_Smile/myalbums/Jessica%20Alba/2.jpeg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9"/>
              </a:rPr>
              <a:t>http://www.bochkavpechatleniy.com/data/photo/23142/marshak-2_original.jpg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0"/>
              </a:rPr>
              <a:t>http://s46.radikal.ru/i111/1008/43/2c3233c3e331.jpg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1"/>
              </a:rPr>
              <a:t>http://www.helpmammy.ru/text-images/206.jpg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2"/>
              </a:rPr>
              <a:t>http://www.bookin.org.ru/bookin_jpg_bookin.jpg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3"/>
              </a:rPr>
              <a:t>http://covers.cnt.itdelo.com/a/as/ast/ast949693big.jpg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4"/>
              </a:rPr>
              <a:t>http://bouquiniste.appee.ru/media/cardim926.jpg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5"/>
              </a:rPr>
              <a:t>http://img-samara.fotki.yandex.ru/get/3305/m2oo7.0/0_22f55_6059b741_L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6"/>
              </a:rPr>
              <a:t>http://www.char.ru/books/606150_Dlya_detej_ot_3_do_10_let_-_-_s_Moi_lyubimye_skazki_Detskaya_nastolnaya_igra_Dvenadcat_mesyacev.jpg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7"/>
              </a:rPr>
              <a:t>http://alexgetti.narod.ru/imga055.jpg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8"/>
              </a:rPr>
              <a:t>http://lib.rus.ec/i/58/109258/cover.jpg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19"/>
              </a:rPr>
              <a:t>http://www.bookarchive.ru/uploads/posts/1252243351_1.jpg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0"/>
              </a:rPr>
              <a:t>http://www.booksiti.net.ru/books/817375.jpg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1"/>
              </a:rPr>
              <a:t>http://cdn4.kindershopping.ru/Product/261/4310261/ProductPhoto-17245050/photo_medium.jpg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2"/>
              </a:rPr>
              <a:t>http://read.ru/covers_rr/b/36/38/583836.jpg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3"/>
              </a:rPr>
              <a:t>http://s-marshak.ru/art/post/nabor/nabor05.jpg</a:t>
            </a:r>
            <a:endParaRPr lang="en-US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4"/>
              </a:rPr>
              <a:t>http://img-samara.fotki.yandex.ru/get/5808/mihtimak.a1/0_779e6_774a8bdd_XL</a:t>
            </a:r>
            <a:endParaRPr lang="en-US" sz="1200"/>
          </a:p>
          <a:p>
            <a:pPr>
              <a:lnSpc>
                <a:spcPct val="80000"/>
              </a:lnSpc>
            </a:pPr>
            <a:r>
              <a:rPr lang="en-US" sz="1200">
                <a:hlinkClick r:id="rId25"/>
              </a:rPr>
              <a:t>http://img-samara.fotki.yandex.ru/get/3908/kranira.4/0_2184c_d6966c5d_L.jpg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en-US" sz="1200">
                <a:hlinkClick r:id="rId26"/>
              </a:rPr>
              <a:t>http://briticat.ru/stihi/marshak12.html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7"/>
              </a:rPr>
              <a:t>http://schools.keldysh.ru/d-mm00-31/praktika/dom.htm</a:t>
            </a:r>
            <a:endParaRPr lang="ru-RU" sz="1200"/>
          </a:p>
          <a:p>
            <a:pPr>
              <a:lnSpc>
                <a:spcPct val="80000"/>
              </a:lnSpc>
            </a:pPr>
            <a:r>
              <a:rPr lang="ru-RU" sz="1200">
                <a:hlinkClick r:id="rId28"/>
              </a:rPr>
              <a:t>http://i.piccy.info/i3/f3/07/5461c422169c3cff1dbc53df17f2.jpeg</a:t>
            </a: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1200"/>
          </a:p>
          <a:p>
            <a:pPr>
              <a:lnSpc>
                <a:spcPct val="80000"/>
              </a:lnSpc>
            </a:pPr>
            <a:endParaRPr lang="ru-RU" sz="700"/>
          </a:p>
          <a:p>
            <a:pPr>
              <a:lnSpc>
                <a:spcPct val="80000"/>
              </a:lnSpc>
            </a:pPr>
            <a:endParaRPr lang="ru-RU" sz="2800"/>
          </a:p>
          <a:p>
            <a:pPr>
              <a:lnSpc>
                <a:spcPct val="80000"/>
              </a:lnSpc>
            </a:pPr>
            <a:endParaRPr lang="ru-RU" sz="3600"/>
          </a:p>
          <a:p>
            <a:pPr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/>
          </a:p>
          <a:p>
            <a:pPr>
              <a:lnSpc>
                <a:spcPct val="80000"/>
              </a:lnSpc>
            </a:pPr>
            <a:endParaRPr lang="ru-RU" sz="44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ru-RU" sz="900">
                <a:hlinkClick r:id="rId2"/>
              </a:rPr>
              <a:t>http://www.ircenter.ru/files/products/pics/56203/previews/26005.jpg</a:t>
            </a:r>
            <a:endParaRPr lang="ru-RU" sz="900"/>
          </a:p>
          <a:p>
            <a:r>
              <a:rPr lang="ru-RU" sz="900">
                <a:hlinkClick r:id="rId3"/>
              </a:rPr>
              <a:t>http://img-samara.fotki.yandex.ru/get/4705/mihtimak.8e/0_76354_fa973cfa_XL</a:t>
            </a:r>
            <a:endParaRPr lang="ru-RU" sz="900"/>
          </a:p>
          <a:p>
            <a:r>
              <a:rPr lang="ru-RU" sz="900">
                <a:hlinkClick r:id="rId4"/>
              </a:rPr>
              <a:t>http://www.libex.ru/dimg/18825.jpg</a:t>
            </a:r>
            <a:endParaRPr lang="ru-RU" sz="900"/>
          </a:p>
          <a:p>
            <a:r>
              <a:rPr lang="ru-RU" sz="900">
                <a:hlinkClick r:id="rId5"/>
              </a:rPr>
              <a:t>http://www.char.ru/books/161575_Urok_vezhlivosti.jpg</a:t>
            </a:r>
            <a:endParaRPr lang="ru-RU" sz="900"/>
          </a:p>
          <a:p>
            <a:r>
              <a:rPr lang="ru-RU" sz="900">
                <a:hlinkClick r:id="rId6"/>
              </a:rPr>
              <a:t>http://happy-school.ru/publ/marshak_c_urok_vezhlivosti/11-1-0-2355</a:t>
            </a:r>
            <a:endParaRPr lang="ru-RU" sz="900"/>
          </a:p>
          <a:p>
            <a:r>
              <a:rPr lang="ru-RU" sz="900">
                <a:hlinkClick r:id="rId7"/>
              </a:rPr>
              <a:t>http://f8.ifotki.info/org/ff484cec615264307486bb1a1e02b0abbc81cc83950152.jpg</a:t>
            </a:r>
            <a:endParaRPr lang="ru-RU" sz="900"/>
          </a:p>
          <a:p>
            <a:r>
              <a:rPr lang="ru-RU" sz="900">
                <a:hlinkClick r:id="rId8"/>
              </a:rPr>
              <a:t>http://www.antika.su/pictures/10061_1.jpg</a:t>
            </a:r>
            <a:endParaRPr lang="ru-RU" sz="900"/>
          </a:p>
          <a:p>
            <a:r>
              <a:rPr lang="ru-RU" sz="900">
                <a:hlinkClick r:id="rId9"/>
              </a:rPr>
              <a:t>http://www.profistart.ru/ps/blog/6371.html</a:t>
            </a:r>
            <a:endParaRPr lang="en-US" sz="900"/>
          </a:p>
          <a:p>
            <a:r>
              <a:rPr lang="ru-RU" sz="900">
                <a:hlinkClick r:id="rId10"/>
              </a:rPr>
              <a:t>http://www.wisdomcode.ru/poetry/authors/54902.html?page=2</a:t>
            </a:r>
            <a:endParaRPr lang="en-US" sz="900"/>
          </a:p>
          <a:p>
            <a:r>
              <a:rPr lang="en-US" sz="900">
                <a:hlinkClick r:id="rId11"/>
              </a:rPr>
              <a:t>http://lib.rus.ec/i/47/233147/i_049.jpg</a:t>
            </a:r>
            <a:endParaRPr lang="ru-RU" sz="900"/>
          </a:p>
          <a:p>
            <a:r>
              <a:rPr lang="en-US" sz="900">
                <a:hlinkClick r:id="rId12"/>
              </a:rPr>
              <a:t>http://i046.radikal.ru/0910/2a/c1453d8b3d33.jpg</a:t>
            </a:r>
            <a:endParaRPr lang="ru-RU" sz="900"/>
          </a:p>
          <a:p>
            <a:r>
              <a:rPr lang="en-US" sz="900">
                <a:hlinkClick r:id="rId13"/>
              </a:rPr>
              <a:t>http://www.teremok.in/Pisateli/Rus_Pisateli/Marshak/Ne_tak.htm</a:t>
            </a:r>
            <a:endParaRPr lang="ru-RU" sz="900"/>
          </a:p>
          <a:p>
            <a:r>
              <a:rPr lang="ru-RU" sz="900">
                <a:hlinkClick r:id="rId14"/>
              </a:rPr>
              <a:t>http://www.planetaskazok.ru/images/stories/marshak/ne_tak/img_1.jpg</a:t>
            </a:r>
            <a:endParaRPr lang="ru-RU" sz="900"/>
          </a:p>
          <a:p>
            <a:r>
              <a:rPr lang="ru-RU" sz="900">
                <a:hlinkClick r:id="rId15"/>
              </a:rPr>
              <a:t>http://img-samara.fotki.yandex.ru/get/5905/paschenckoelena.4/0_6ba82_383a95ef_L.jpg</a:t>
            </a:r>
            <a:endParaRPr lang="ru-RU" sz="900"/>
          </a:p>
          <a:p>
            <a:r>
              <a:rPr lang="ru-RU" sz="900">
                <a:hlinkClick r:id="rId16"/>
              </a:rPr>
              <a:t>http://s44.radikal.ru/i106/0912/15/300ba32fc6d0.jpg</a:t>
            </a:r>
            <a:endParaRPr lang="ru-RU" sz="900"/>
          </a:p>
          <a:p>
            <a:r>
              <a:rPr lang="ru-RU" sz="900">
                <a:hlinkClick r:id="rId17"/>
              </a:rPr>
              <a:t>http://illustrators.ru/illustrations/336463_original.jpg?1303846223</a:t>
            </a:r>
            <a:endParaRPr lang="ru-RU" sz="900"/>
          </a:p>
          <a:p>
            <a:r>
              <a:rPr lang="ru-RU" sz="900">
                <a:hlinkClick r:id="rId18"/>
              </a:rPr>
              <a:t>http://s55.radikal.ru/i147/0912/12/80cac3285018.jpg</a:t>
            </a:r>
            <a:endParaRPr lang="ru-RU" sz="900"/>
          </a:p>
          <a:p>
            <a:r>
              <a:rPr lang="ru-RU" sz="900">
                <a:hlinkClick r:id="rId19"/>
              </a:rPr>
              <a:t>http://sofa.lk.net/skazki/Koshkin_dom/oblozhka3-front.jpg</a:t>
            </a:r>
            <a:endParaRPr lang="ru-RU" sz="900"/>
          </a:p>
          <a:p>
            <a:r>
              <a:rPr lang="ru-RU" sz="900">
                <a:hlinkClick r:id="rId20"/>
              </a:rPr>
              <a:t>http://www.luzina.kiev.ua/img/gallery/sources/20080304092817398.jpg</a:t>
            </a:r>
            <a:endParaRPr lang="ru-RU" sz="900"/>
          </a:p>
          <a:p>
            <a:r>
              <a:rPr lang="ru-RU" sz="900">
                <a:hlinkClick r:id="rId21"/>
              </a:rPr>
              <a:t>http://d1.endata.cx/data/games/26035/28-%D1%80%D0%B2%D0%B7%D1%89%D0%BD%D1%8C%D0%B6.jpg</a:t>
            </a:r>
            <a:endParaRPr lang="ru-RU" sz="900"/>
          </a:p>
          <a:p>
            <a:endParaRPr lang="en-US" sz="900"/>
          </a:p>
          <a:p>
            <a:endParaRPr lang="en-US" sz="900"/>
          </a:p>
          <a:p>
            <a:endParaRPr lang="ru-RU" sz="900"/>
          </a:p>
          <a:p>
            <a:endParaRPr lang="ru-RU" sz="900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 sz="3600"/>
          </a:p>
          <a:p>
            <a:endParaRPr lang="ru-RU" sz="3600"/>
          </a:p>
          <a:p>
            <a:endParaRPr lang="ru-RU" sz="3600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  <a:noFill/>
          <a:ln/>
        </p:spPr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Источники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Загадки С.Я. Маршака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1844675"/>
            <a:ext cx="4608513" cy="23050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Шумит он в поле и в саду,</a:t>
            </a:r>
            <a:br>
              <a:rPr lang="ru-RU" sz="2400" b="1"/>
            </a:br>
            <a:r>
              <a:rPr lang="ru-RU" sz="2400" b="1"/>
              <a:t>А в дом не попадёт.</a:t>
            </a:r>
            <a:br>
              <a:rPr lang="ru-RU" sz="2400" b="1"/>
            </a:br>
            <a:r>
              <a:rPr lang="ru-RU" sz="2400" b="1"/>
              <a:t>И никуда я не иду,</a:t>
            </a:r>
            <a:br>
              <a:rPr lang="ru-RU" sz="2400" b="1"/>
            </a:br>
            <a:r>
              <a:rPr lang="ru-RU" sz="2400" b="1"/>
              <a:t>Покуда он идёт.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5435600" y="5084763"/>
            <a:ext cx="3024188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Дождь</a:t>
            </a:r>
          </a:p>
        </p:txBody>
      </p:sp>
      <p:pic>
        <p:nvPicPr>
          <p:cNvPr id="16391" name="Picture 7" descr="Картинка 1 из 17924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773238"/>
            <a:ext cx="3924300" cy="2938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Загадки С.Я. Маршака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50825" y="1700213"/>
            <a:ext cx="4392613" cy="22336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Что такое перед нами:</a:t>
            </a:r>
            <a:br>
              <a:rPr lang="ru-RU" sz="2400" b="1"/>
            </a:br>
            <a:r>
              <a:rPr lang="ru-RU" sz="2400" b="1"/>
              <a:t>Две оглобли за ушами,</a:t>
            </a:r>
            <a:br>
              <a:rPr lang="ru-RU" sz="2400" b="1"/>
            </a:br>
            <a:r>
              <a:rPr lang="ru-RU" sz="2400" b="1"/>
              <a:t>На глазах по колесу</a:t>
            </a:r>
            <a:br>
              <a:rPr lang="ru-RU" sz="2400" b="1"/>
            </a:br>
            <a:r>
              <a:rPr lang="ru-RU" sz="2400" b="1"/>
              <a:t>И сиделка на носу?</a:t>
            </a:r>
          </a:p>
          <a:p>
            <a:pPr algn="ctr"/>
            <a:endParaRPr lang="ru-RU" sz="2400" b="1"/>
          </a:p>
        </p:txBody>
      </p:sp>
      <p:pic>
        <p:nvPicPr>
          <p:cNvPr id="18440" name="Picture 8" descr="Картинка 28 из 1706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3068638"/>
            <a:ext cx="4762500" cy="2676525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5651500" y="5876925"/>
            <a:ext cx="1512888" cy="57626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Очки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Загадки С.Я. Маршака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39750" y="1773238"/>
            <a:ext cx="5256213" cy="280828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/>
              <a:t>  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r>
              <a:rPr lang="ru-RU" sz="2400" b="1"/>
              <a:t>    В Полотняной стране</a:t>
            </a:r>
            <a:br>
              <a:rPr lang="ru-RU" sz="2400" b="1"/>
            </a:br>
            <a:r>
              <a:rPr lang="ru-RU" sz="2400" b="1"/>
              <a:t>По реке Простыне</a:t>
            </a:r>
            <a:br>
              <a:rPr lang="ru-RU" sz="2400" b="1"/>
            </a:br>
            <a:r>
              <a:rPr lang="ru-RU" sz="2400" b="1"/>
              <a:t>Плывёт пароход</a:t>
            </a:r>
            <a:br>
              <a:rPr lang="ru-RU" sz="2400" b="1"/>
            </a:br>
            <a:r>
              <a:rPr lang="ru-RU" sz="2400" b="1"/>
              <a:t>То назад, то вперёд.</a:t>
            </a:r>
            <a:br>
              <a:rPr lang="ru-RU" sz="2400" b="1"/>
            </a:br>
            <a:r>
              <a:rPr lang="ru-RU" sz="2400" b="1"/>
              <a:t>А за ним такая гладь – </a:t>
            </a:r>
            <a:br>
              <a:rPr lang="ru-RU" sz="2400" b="1"/>
            </a:br>
            <a:r>
              <a:rPr lang="ru-RU" sz="2400" b="1"/>
              <a:t>Ни морщинки не видать!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516688" y="4941888"/>
            <a:ext cx="1800225" cy="503237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 sz="2400" b="1"/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b="1"/>
              <a:t>Утюг</a:t>
            </a:r>
          </a:p>
          <a:p>
            <a:pPr algn="ctr"/>
            <a:endParaRPr lang="ru-RU" sz="2400" b="1"/>
          </a:p>
        </p:txBody>
      </p:sp>
      <p:pic>
        <p:nvPicPr>
          <p:cNvPr id="19464" name="Picture 8" descr="Картинка 5 из 8065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844675"/>
            <a:ext cx="3810000" cy="2981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b="1">
                <a:solidFill>
                  <a:srgbClr val="0033CC"/>
                </a:solidFill>
              </a:rPr>
              <a:t>Загадки С.Я. Маршака</a:t>
            </a: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395288" y="1484313"/>
            <a:ext cx="5400675" cy="208915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/>
              <a:t>Я конём рогатым правлю,</a:t>
            </a:r>
            <a:br>
              <a:rPr lang="ru-RU" sz="2400" b="1"/>
            </a:br>
            <a:r>
              <a:rPr lang="ru-RU" sz="2400" b="1"/>
              <a:t>Если этого коня</a:t>
            </a:r>
            <a:br>
              <a:rPr lang="ru-RU" sz="2400" b="1"/>
            </a:br>
            <a:r>
              <a:rPr lang="ru-RU" sz="2400" b="1"/>
              <a:t>Я к забору не приставлю,</a:t>
            </a:r>
            <a:br>
              <a:rPr lang="ru-RU" sz="2400" b="1"/>
            </a:br>
            <a:r>
              <a:rPr lang="ru-RU" sz="2400" b="1"/>
              <a:t>Упадёт он без меня.</a:t>
            </a:r>
          </a:p>
        </p:txBody>
      </p:sp>
      <p:pic>
        <p:nvPicPr>
          <p:cNvPr id="20487" name="Picture 7" descr="Картинка 59 из 198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213100"/>
            <a:ext cx="4500563" cy="3368675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051050" y="6021388"/>
            <a:ext cx="2160588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/>
          </a:p>
          <a:p>
            <a:pPr algn="ctr"/>
            <a:r>
              <a:rPr lang="ru-RU" sz="2400" b="1"/>
              <a:t>Велосипед</a:t>
            </a:r>
          </a:p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r>
              <a:rPr lang="ru-RU" sz="4000" b="1">
                <a:solidFill>
                  <a:srgbClr val="0033CC"/>
                </a:solidFill>
              </a:rPr>
              <a:t>Загадки С.Я. Маршака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3850" y="1844675"/>
            <a:ext cx="4824413" cy="28813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Бьют его рукой и палкой,</a:t>
            </a:r>
            <a:br>
              <a:rPr lang="ru-RU" sz="2800" b="1"/>
            </a:br>
            <a:r>
              <a:rPr lang="ru-RU" sz="2800" b="1"/>
              <a:t>Никому его не жалко.</a:t>
            </a:r>
            <a:br>
              <a:rPr lang="ru-RU" sz="2800" b="1"/>
            </a:br>
            <a:r>
              <a:rPr lang="ru-RU" sz="2800" b="1"/>
              <a:t>А за что беднягу бьют?</a:t>
            </a:r>
            <a:br>
              <a:rPr lang="ru-RU" sz="2800" b="1"/>
            </a:br>
            <a:r>
              <a:rPr lang="ru-RU" sz="2800" b="1"/>
              <a:t>А за то, что он надут!</a:t>
            </a:r>
          </a:p>
        </p:txBody>
      </p:sp>
      <p:pic>
        <p:nvPicPr>
          <p:cNvPr id="21508" name="Picture 4" descr="Картинка 9 из 17307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908050"/>
            <a:ext cx="3609975" cy="3810000"/>
          </a:xfrm>
          <a:prstGeom prst="rect">
            <a:avLst/>
          </a:prstGeom>
          <a:noFill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940425" y="4581525"/>
            <a:ext cx="2087563" cy="647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/>
          </a:p>
          <a:p>
            <a:pPr algn="ctr"/>
            <a:r>
              <a:rPr lang="ru-RU" sz="2400" b="1"/>
              <a:t>Мяч</a:t>
            </a:r>
          </a:p>
          <a:p>
            <a:pPr algn="ctr"/>
            <a:endParaRPr 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</TotalTime>
  <Words>1335</Words>
  <Application>Microsoft Office PowerPoint</Application>
  <PresentationFormat>Экран (4:3)</PresentationFormat>
  <Paragraphs>237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Georgia</vt:lpstr>
      <vt:lpstr>Verdana</vt:lpstr>
      <vt:lpstr>Оформление по умолчанию</vt:lpstr>
      <vt:lpstr>Самуил Маршак – основоположник детской литературы</vt:lpstr>
      <vt:lpstr>Презентация PowerPoint</vt:lpstr>
      <vt:lpstr>Из биографии С.Я. Маршака</vt:lpstr>
      <vt:lpstr>Из биографии С.Я. Маршака</vt:lpstr>
      <vt:lpstr>Загадки С.Я. Маршака</vt:lpstr>
      <vt:lpstr>Загадки С.Я. Маршака</vt:lpstr>
      <vt:lpstr>Загадки С.Я. Маршака</vt:lpstr>
      <vt:lpstr>Загадки С.Я. Маршака</vt:lpstr>
      <vt:lpstr>Загадки С.Я. Маршака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Маршак – сказочник.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Узнай сказку!</vt:lpstr>
      <vt:lpstr>Узнай сказку!</vt:lpstr>
      <vt:lpstr>Узнай сказку!</vt:lpstr>
      <vt:lpstr>Маршак - переводчик</vt:lpstr>
      <vt:lpstr> Робин-Бобин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  <vt:lpstr>Источники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Deloproizv</cp:lastModifiedBy>
  <cp:revision>11</cp:revision>
  <dcterms:created xsi:type="dcterms:W3CDTF">2010-10-19T17:55:22Z</dcterms:created>
  <dcterms:modified xsi:type="dcterms:W3CDTF">2022-11-08T09:25:20Z</dcterms:modified>
</cp:coreProperties>
</file>